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8" r:id="rId2"/>
    <p:sldId id="262" r:id="rId3"/>
    <p:sldId id="257" r:id="rId4"/>
    <p:sldId id="300" r:id="rId5"/>
    <p:sldId id="301" r:id="rId6"/>
    <p:sldId id="361" r:id="rId7"/>
    <p:sldId id="362" r:id="rId8"/>
    <p:sldId id="365" r:id="rId9"/>
    <p:sldId id="302" r:id="rId10"/>
    <p:sldId id="290" r:id="rId11"/>
    <p:sldId id="303" r:id="rId12"/>
    <p:sldId id="364" r:id="rId13"/>
    <p:sldId id="306" r:id="rId14"/>
    <p:sldId id="304" r:id="rId15"/>
    <p:sldId id="355" r:id="rId16"/>
    <p:sldId id="264" r:id="rId17"/>
    <p:sldId id="295" r:id="rId18"/>
    <p:sldId id="356" r:id="rId19"/>
    <p:sldId id="310" r:id="rId20"/>
    <p:sldId id="316" r:id="rId21"/>
    <p:sldId id="311" r:id="rId22"/>
    <p:sldId id="323" r:id="rId23"/>
    <p:sldId id="324" r:id="rId24"/>
    <p:sldId id="321" r:id="rId25"/>
    <p:sldId id="309" r:id="rId26"/>
    <p:sldId id="312" r:id="rId27"/>
    <p:sldId id="325" r:id="rId28"/>
    <p:sldId id="314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38" r:id="rId45"/>
  </p:sldIdLst>
  <p:sldSz cx="18288000" cy="10287000"/>
  <p:notesSz cx="6858000" cy="9144000"/>
  <p:embeddedFontLs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Black" panose="020B0A02040204020203" pitchFamily="34" charset="0"/>
      <p:bold r:id="rId51"/>
      <p:boldItalic r:id="rId52"/>
    </p:embeddedFont>
    <p:embeddedFont>
      <p:font typeface="SVN-Gilroy" panose="00000500000000000000" pitchFamily="50" charset="0"/>
      <p:regular r:id="rId53"/>
      <p:bold r:id="rId54"/>
      <p:italic r:id="rId55"/>
      <p:boldItalic r:id="rId56"/>
    </p:embeddedFont>
    <p:embeddedFont>
      <p:font typeface="SVN-Gilroy Heavy" panose="00000A00000000000000" pitchFamily="50" charset="0"/>
      <p:bold r:id="rId57"/>
      <p:boldItalic r:id="rId58"/>
    </p:embeddedFont>
    <p:embeddedFont>
      <p:font typeface="SVN-Gilroy Medium" panose="00000600000000000000" pitchFamily="50" charset="0"/>
      <p:regular r:id="rId59"/>
      <p:italic r:id="rId60"/>
    </p:embeddedFont>
    <p:embeddedFont>
      <p:font typeface="SVN-Gilroy SemiBold" panose="00000700000000000000" pitchFamily="50" charset="0"/>
      <p:bold r:id="rId61"/>
      <p:boldItalic r:id="rId62"/>
    </p:embeddedFont>
    <p:embeddedFont>
      <p:font typeface="SVN-Gilroy XBold" panose="00000900000000000000" pitchFamily="50" charset="0"/>
      <p:bold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F4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22" autoAdjust="0"/>
  </p:normalViewPr>
  <p:slideViewPr>
    <p:cSldViewPr>
      <p:cViewPr varScale="1">
        <p:scale>
          <a:sx n="39" d="100"/>
          <a:sy n="39" d="100"/>
        </p:scale>
        <p:origin x="124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70330-7D31-4E0A-8DE5-3E43254432B8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0C50-A387-4DA1-A90F-060DCC23D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7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3124200" y="0"/>
            <a:ext cx="21412200" cy="10287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13106400" y="6756763"/>
            <a:ext cx="5181600" cy="927494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6769854"/>
            <a:ext cx="1732304" cy="9144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19531" y="6054791"/>
            <a:ext cx="1247997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10001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7468" y="7227054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SVN-Gilroy Medium" pitchFamily="2" charset="77"/>
              </a:rPr>
              <a:t>LESSON 4</a:t>
            </a:r>
            <a:endParaRPr lang="en-US" sz="9999" dirty="0">
              <a:solidFill>
                <a:srgbClr val="FFFFFF"/>
              </a:solidFill>
              <a:latin typeface="SVN-Gilroy Medium" pitchFamily="2" charset="7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41302" y="5459333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1"/>
              </a:lnSpc>
              <a:spcBef>
                <a:spcPct val="0"/>
              </a:spcBef>
            </a:pPr>
            <a:r>
              <a:rPr lang="en-US" sz="2201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2027164" y="1448591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6B4AA37-3210-2137-F4B3-6BC6D5A073CC}"/>
              </a:ext>
            </a:extLst>
          </p:cNvPr>
          <p:cNvSpPr/>
          <p:nvPr/>
        </p:nvSpPr>
        <p:spPr>
          <a:xfrm>
            <a:off x="1254483" y="3462455"/>
            <a:ext cx="4215162" cy="168104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94E2F1-1400-2FD2-B2A9-0F88F77A8DE6}"/>
              </a:ext>
            </a:extLst>
          </p:cNvPr>
          <p:cNvSpPr/>
          <p:nvPr/>
        </p:nvSpPr>
        <p:spPr>
          <a:xfrm>
            <a:off x="7094936" y="3462455"/>
            <a:ext cx="4215162" cy="168104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0EBD3D-BADF-5625-469B-15A60974A58A}"/>
              </a:ext>
            </a:extLst>
          </p:cNvPr>
          <p:cNvSpPr/>
          <p:nvPr/>
        </p:nvSpPr>
        <p:spPr>
          <a:xfrm>
            <a:off x="12904750" y="3462455"/>
            <a:ext cx="4337843" cy="168104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C3D0D-3350-C4C3-A33B-1BC3432C4073}"/>
              </a:ext>
            </a:extLst>
          </p:cNvPr>
          <p:cNvSpPr txBox="1"/>
          <p:nvPr/>
        </p:nvSpPr>
        <p:spPr>
          <a:xfrm>
            <a:off x="1839922" y="3920088"/>
            <a:ext cx="3044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b="1">
                <a:solidFill>
                  <a:srgbClr val="0037F4"/>
                </a:solidFill>
                <a:latin typeface="SVN-Gilroy SemiBold" pitchFamily="2" charset="77"/>
              </a:rPr>
              <a:t>Yes/No</a:t>
            </a:r>
            <a:endParaRPr lang="en-VN" sz="4800" b="1" dirty="0">
              <a:solidFill>
                <a:srgbClr val="0037F4"/>
              </a:solidFill>
              <a:latin typeface="SVN-Gilroy SemiBol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B8530-A6B4-8572-F44F-CA00AABC73F3}"/>
              </a:ext>
            </a:extLst>
          </p:cNvPr>
          <p:cNvSpPr txBox="1"/>
          <p:nvPr/>
        </p:nvSpPr>
        <p:spPr>
          <a:xfrm>
            <a:off x="7362879" y="3518148"/>
            <a:ext cx="3791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37F4"/>
                </a:solidFill>
                <a:latin typeface="SVN-Gilroy SemiBold" pitchFamily="2" charset="77"/>
              </a:rPr>
              <a:t>Đ</a:t>
            </a:r>
            <a:r>
              <a:rPr lang="en-VN" sz="4800" b="1">
                <a:solidFill>
                  <a:srgbClr val="0037F4"/>
                </a:solidFill>
                <a:latin typeface="SVN-Gilroy SemiBold" pitchFamily="2" charset="77"/>
              </a:rPr>
              <a:t>ồng ý hoặc từ chối</a:t>
            </a:r>
            <a:endParaRPr lang="en-VN" sz="4800" b="1" dirty="0">
              <a:solidFill>
                <a:srgbClr val="0037F4"/>
              </a:solidFill>
              <a:latin typeface="SVN-Gilroy SemiBol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8399-0113-7224-A487-BE074E4BFEAB}"/>
              </a:ext>
            </a:extLst>
          </p:cNvPr>
          <p:cNvSpPr txBox="1"/>
          <p:nvPr/>
        </p:nvSpPr>
        <p:spPr>
          <a:xfrm>
            <a:off x="13216412" y="3420366"/>
            <a:ext cx="3837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37F4"/>
                </a:solidFill>
                <a:latin typeface="SVN-Gilroy SemiBold" pitchFamily="2" charset="77"/>
              </a:rPr>
              <a:t>X</a:t>
            </a:r>
            <a:r>
              <a:rPr lang="en-VN" sz="4800" b="1">
                <a:solidFill>
                  <a:srgbClr val="0037F4"/>
                </a:solidFill>
                <a:latin typeface="SVN-Gilroy SemiBold" pitchFamily="2" charset="77"/>
              </a:rPr>
              <a:t>ác nhận trực tiếp </a:t>
            </a:r>
            <a:endParaRPr lang="en-VN" sz="4800" b="1" dirty="0">
              <a:solidFill>
                <a:srgbClr val="0037F4"/>
              </a:solidFill>
              <a:latin typeface="SVN-Gilroy SemiBold" pitchFamily="2" charset="77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4D695A-0576-0500-D196-A80926555FA0}"/>
              </a:ext>
            </a:extLst>
          </p:cNvPr>
          <p:cNvCxnSpPr>
            <a:endCxn id="5" idx="1"/>
          </p:cNvCxnSpPr>
          <p:nvPr/>
        </p:nvCxnSpPr>
        <p:spPr>
          <a:xfrm flipV="1">
            <a:off x="5469646" y="4302979"/>
            <a:ext cx="1625291" cy="12545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A97378-73D4-B8A3-D118-ABBABB4A8C69}"/>
              </a:ext>
            </a:extLst>
          </p:cNvPr>
          <p:cNvCxnSpPr>
            <a:cxnSpLocks/>
          </p:cNvCxnSpPr>
          <p:nvPr/>
        </p:nvCxnSpPr>
        <p:spPr>
          <a:xfrm>
            <a:off x="11310098" y="4335587"/>
            <a:ext cx="1594652" cy="0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027164" y="1162943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CBC129-E212-CCC5-FFB2-D1EB7C877537}"/>
              </a:ext>
            </a:extLst>
          </p:cNvPr>
          <p:cNvGraphicFramePr>
            <a:graphicFrameLocks noGrp="1"/>
          </p:cNvGraphicFramePr>
          <p:nvPr/>
        </p:nvGraphicFramePr>
        <p:xfrm>
          <a:off x="1363370" y="3269184"/>
          <a:ext cx="15506140" cy="4937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753070">
                  <a:extLst>
                    <a:ext uri="{9D8B030D-6E8A-4147-A177-3AD203B41FA5}">
                      <a16:colId xmlns:a16="http://schemas.microsoft.com/office/drawing/2014/main" val="1157680902"/>
                    </a:ext>
                  </a:extLst>
                </a:gridCol>
                <a:gridCol w="7753070">
                  <a:extLst>
                    <a:ext uri="{9D8B030D-6E8A-4147-A177-3AD203B41FA5}">
                      <a16:colId xmlns:a16="http://schemas.microsoft.com/office/drawing/2014/main" val="1583543879"/>
                    </a:ext>
                  </a:extLst>
                </a:gridCol>
              </a:tblGrid>
              <a:tr h="4937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45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 you want [need] to do A?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45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 you want me to do A?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45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 you have A?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45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Did you buy [get] A?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Yes, that’d be great.</a:t>
                      </a:r>
                      <a:r>
                        <a:rPr lang="en-VN" sz="4500" b="0" i="0" dirty="0">
                          <a:effectLst/>
                          <a:latin typeface="SVN-Gilroy" pitchFamily="2" charset="7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Yes, I’d appreciate that.</a:t>
                      </a:r>
                      <a:endParaRPr lang="en-VN" sz="45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How many do you need?</a:t>
                      </a:r>
                      <a:endParaRPr lang="en-VN" sz="45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Yes, last week.</a:t>
                      </a:r>
                      <a:endParaRPr lang="en-VN" sz="45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endParaRPr lang="en-VN" sz="45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20419940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79EF68A2-CDC7-9C72-79C7-92C34379BC55}"/>
              </a:ext>
            </a:extLst>
          </p:cNvPr>
          <p:cNvSpPr/>
          <p:nvPr/>
        </p:nvSpPr>
        <p:spPr>
          <a:xfrm>
            <a:off x="9267569" y="3856232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E14E677-6C5A-E954-2588-6B6E06BDE5E4}"/>
              </a:ext>
            </a:extLst>
          </p:cNvPr>
          <p:cNvSpPr/>
          <p:nvPr/>
        </p:nvSpPr>
        <p:spPr>
          <a:xfrm>
            <a:off x="9286103" y="4838492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0CC0FA-3C62-82EF-CDD3-8FDCD3E9F406}"/>
              </a:ext>
            </a:extLst>
          </p:cNvPr>
          <p:cNvSpPr/>
          <p:nvPr/>
        </p:nvSpPr>
        <p:spPr>
          <a:xfrm>
            <a:off x="9286103" y="5845354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A359291-5DFC-D34E-CCB9-712BFE5A3DF5}"/>
              </a:ext>
            </a:extLst>
          </p:cNvPr>
          <p:cNvSpPr/>
          <p:nvPr/>
        </p:nvSpPr>
        <p:spPr>
          <a:xfrm>
            <a:off x="9286103" y="6848884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</p:spTree>
    <p:extLst>
      <p:ext uri="{BB962C8B-B14F-4D97-AF65-F5344CB8AC3E}">
        <p14:creationId xmlns:p14="http://schemas.microsoft.com/office/powerpoint/2010/main" val="2762747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076590" y="798778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CBC129-E212-CCC5-FFB2-D1EB7C877537}"/>
              </a:ext>
            </a:extLst>
          </p:cNvPr>
          <p:cNvGraphicFramePr>
            <a:graphicFrameLocks noGrp="1"/>
          </p:cNvGraphicFramePr>
          <p:nvPr/>
        </p:nvGraphicFramePr>
        <p:xfrm>
          <a:off x="302740" y="2169730"/>
          <a:ext cx="17694878" cy="66497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29703">
                  <a:extLst>
                    <a:ext uri="{9D8B030D-6E8A-4147-A177-3AD203B41FA5}">
                      <a16:colId xmlns:a16="http://schemas.microsoft.com/office/drawing/2014/main" val="1157680902"/>
                    </a:ext>
                  </a:extLst>
                </a:gridCol>
                <a:gridCol w="8765175">
                  <a:extLst>
                    <a:ext uri="{9D8B030D-6E8A-4147-A177-3AD203B41FA5}">
                      <a16:colId xmlns:a16="http://schemas.microsoft.com/office/drawing/2014/main" val="1583543879"/>
                    </a:ext>
                  </a:extLst>
                </a:gridCol>
              </a:tblGrid>
              <a:tr h="6649709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Have you finished A?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Have you seen A yet?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 you available for A?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 there A in the store?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Sure./Okay./All right./I think so/</a:t>
                      </a:r>
                      <a:endParaRPr lang="en-VN" sz="3900" b="1" i="1" dirty="0">
                        <a:effectLst/>
                        <a:latin typeface="SVN-Gilroy" pitchFamily="2" charset="77"/>
                        <a:ea typeface="Calibri" panose="020F0502020204030204" pitchFamily="34" charset="0"/>
                        <a:cs typeface="Times New Roman (Body CS)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900" b="0" i="0" dirty="0">
                          <a:effectLst/>
                          <a:latin typeface="SVN-Gilroy" pitchFamily="2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yet./Not really./Unfortunately.</a:t>
                      </a:r>
                      <a:endParaRPr lang="en-VN" sz="3900" b="1" i="1" dirty="0">
                        <a:effectLst/>
                        <a:latin typeface="SVN-Gilroy" pitchFamily="2" charset="77"/>
                        <a:ea typeface="Calibri" panose="020F0502020204030204" pitchFamily="34" charset="0"/>
                        <a:cs typeface="Times New Roman (Body CS)"/>
                      </a:endParaRP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39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 I did that this morning.</a:t>
                      </a:r>
                      <a:r>
                        <a:rPr lang="en-VN" sz="3900" b="0" i="0" dirty="0">
                          <a:effectLst/>
                          <a:latin typeface="SVN-Gilroy" pitchFamily="2" charset="77"/>
                        </a:rPr>
                        <a:t>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39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 No, I’m going to see it tomorrow.</a:t>
                      </a:r>
                      <a:r>
                        <a:rPr lang="en-VN" sz="3900" b="0" i="0" dirty="0">
                          <a:effectLst/>
                          <a:latin typeface="SVN-Gilroy" pitchFamily="2" charset="7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9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 Yes, I’d be happy to.</a:t>
                      </a:r>
                      <a:endParaRPr lang="en-VN" sz="39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9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     You can follow me.</a:t>
                      </a:r>
                      <a:endParaRPr lang="en-VN" sz="39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VN" sz="39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20419940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79EF68A2-CDC7-9C72-79C7-92C34379BC55}"/>
              </a:ext>
            </a:extLst>
          </p:cNvPr>
          <p:cNvSpPr/>
          <p:nvPr/>
        </p:nvSpPr>
        <p:spPr>
          <a:xfrm>
            <a:off x="9415851" y="2592902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E14E677-6C5A-E954-2588-6B6E06BDE5E4}"/>
              </a:ext>
            </a:extLst>
          </p:cNvPr>
          <p:cNvSpPr/>
          <p:nvPr/>
        </p:nvSpPr>
        <p:spPr>
          <a:xfrm>
            <a:off x="9415851" y="3480025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0CC0FA-3C62-82EF-CDD3-8FDCD3E9F406}"/>
              </a:ext>
            </a:extLst>
          </p:cNvPr>
          <p:cNvSpPr/>
          <p:nvPr/>
        </p:nvSpPr>
        <p:spPr>
          <a:xfrm>
            <a:off x="9415851" y="4380952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A359291-5DFC-D34E-CCB9-712BFE5A3DF5}"/>
              </a:ext>
            </a:extLst>
          </p:cNvPr>
          <p:cNvSpPr/>
          <p:nvPr/>
        </p:nvSpPr>
        <p:spPr>
          <a:xfrm>
            <a:off x="9415851" y="5290028"/>
            <a:ext cx="370704" cy="253928"/>
          </a:xfrm>
          <a:prstGeom prst="rightArrow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</p:spTree>
    <p:extLst>
      <p:ext uri="{BB962C8B-B14F-4D97-AF65-F5344CB8AC3E}">
        <p14:creationId xmlns:p14="http://schemas.microsoft.com/office/powerpoint/2010/main" val="865618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4</a:t>
            </a:r>
            <a:endParaRPr lang="en-US" sz="9999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2880419" y="5603570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8548"/>
      </p:ext>
    </p:extLst>
  </p:cSld>
  <p:clrMapOvr>
    <a:masterClrMapping/>
  </p:clrMapOvr>
  <p:transition spd="slow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6959104"/>
            <a:ext cx="7656119" cy="997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4"/>
            <a:ext cx="7656119" cy="997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I joined it last year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83524" y="5833970"/>
            <a:ext cx="7660475" cy="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No, it’s not free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133932"/>
            <a:ext cx="64412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Sorry, but I’m late for work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42999" y="6959104"/>
            <a:ext cx="765612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59504"/>
            <a:ext cx="765720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1030826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Are you free to join me for breakfast?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55246" y="2680712"/>
            <a:ext cx="10353259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Are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you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 free to join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me for breakfast?</a:t>
            </a:r>
          </a:p>
        </p:txBody>
      </p:sp>
      <p:pic>
        <p:nvPicPr>
          <p:cNvPr id="10" name="F7ABBA4E">
            <a:hlinkClick r:id="" action="ppaction://media"/>
            <a:extLst>
              <a:ext uri="{FF2B5EF4-FFF2-40B4-BE49-F238E27FC236}">
                <a16:creationId xmlns:a16="http://schemas.microsoft.com/office/drawing/2014/main" id="{E634B27E-DE2E-07AB-37CD-2FCFE1EE9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1" y="282236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2999" y="4525830"/>
            <a:ext cx="7656119" cy="997116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4"/>
            <a:ext cx="7656119" cy="997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No, I’ve been out of town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898283"/>
            <a:ext cx="7660475" cy="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 didn’t bring a gift 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47252" y="7061708"/>
            <a:ext cx="7311238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Can I have your attention, please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42999" y="6959104"/>
            <a:ext cx="765612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43000" y="5749434"/>
            <a:ext cx="7656119" cy="99711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Did you attend the research presentation? 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218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Did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you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 attend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the research presentation? </a:t>
            </a:r>
          </a:p>
        </p:txBody>
      </p:sp>
      <p:pic>
        <p:nvPicPr>
          <p:cNvPr id="10" name="3EFC6A47">
            <a:hlinkClick r:id="" action="ppaction://media"/>
            <a:extLst>
              <a:ext uri="{FF2B5EF4-FFF2-40B4-BE49-F238E27FC236}">
                <a16:creationId xmlns:a16="http://schemas.microsoft.com/office/drawing/2014/main" id="{4A821D4A-12A4-2690-3D43-B47219256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884" y="479290"/>
            <a:ext cx="920750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1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4</a:t>
            </a:r>
            <a:endParaRPr lang="en-US" sz="9999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6537542" y="5622157"/>
            <a:ext cx="4918548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en-US" sz="6000" b="1">
                <a:solidFill>
                  <a:schemeClr val="bg1"/>
                </a:solidFill>
                <a:latin typeface="SVN-Gilroy SemiBold" pitchFamily="2" charset="77"/>
              </a:rPr>
              <a:t>ACTUAL</a:t>
            </a:r>
            <a:r>
              <a:rPr lang="vi-VN" sz="6000" b="1">
                <a:solidFill>
                  <a:schemeClr val="bg1"/>
                </a:solidFill>
                <a:latin typeface="SVN-Gilroy SemiBold" pitchFamily="2" charset="77"/>
              </a:rPr>
              <a:t> </a:t>
            </a: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TEST 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66261"/>
      </p:ext>
    </p:extLst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08704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3" y="4526853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Probably not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75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 like it a lot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 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We came here yesterday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3" y="716849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8364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50764" y="1999624"/>
            <a:ext cx="10673648" cy="21936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Ms. Burns likely to come to the meeting?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90600" y="239999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Is Ms. Burns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likely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come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 the meeting?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. Cau 1">
            <a:hlinkClick r:id="" action="ppaction://media"/>
            <a:extLst>
              <a:ext uri="{FF2B5EF4-FFF2-40B4-BE49-F238E27FC236}">
                <a16:creationId xmlns:a16="http://schemas.microsoft.com/office/drawing/2014/main" id="{F5652188-67C0-DA2A-3D85-255AFC1DD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9951" y="478293"/>
            <a:ext cx="746066" cy="7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4</a:t>
            </a:r>
            <a:endParaRPr lang="vi-VN" sz="9999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318999" y="5622157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en-US" sz="5400" b="1" dirty="0">
                <a:solidFill>
                  <a:schemeClr val="bg1"/>
                </a:solidFill>
                <a:latin typeface="SVN-Gilroy SemiBold" pitchFamily="2" charset="77"/>
              </a:rPr>
              <a:t>CÂU HỎI NGHI VẤN YES/NO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45564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2999" y="4451303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thanks. I am already full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They have been informed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we need them for your interview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I have to fill out these forms now?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I have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fill out these forms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now?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. Cau 2">
            <a:hlinkClick r:id="" action="ppaction://media"/>
            <a:extLst>
              <a:ext uri="{FF2B5EF4-FFF2-40B4-BE49-F238E27FC236}">
                <a16:creationId xmlns:a16="http://schemas.microsoft.com/office/drawing/2014/main" id="{8DBAA697-92BB-6BFF-015B-47107E6A7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0143" y="432348"/>
            <a:ext cx="697637" cy="6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56480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4" y="4422154"/>
            <a:ext cx="85344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Only in an emergency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Through the main entrance. 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Yes, everything is fine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8756" cy="113597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Have the emergency exits been inspected?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Have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emergency exits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been inspected?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3. Cau 3">
            <a:hlinkClick r:id="" action="ppaction://media"/>
            <a:extLst>
              <a:ext uri="{FF2B5EF4-FFF2-40B4-BE49-F238E27FC236}">
                <a16:creationId xmlns:a16="http://schemas.microsoft.com/office/drawing/2014/main" id="{29A20FC8-E2B2-68D9-8851-FBD3A4DBE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9406" y="369906"/>
            <a:ext cx="733222" cy="7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34281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No, it doesn't fit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He is in good condition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it is around the corner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06437" y="5797404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happen to know where the fitness center is?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7926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happen to know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where the fitness center is?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4. Cau 4">
            <a:hlinkClick r:id="" action="ppaction://media"/>
            <a:extLst>
              <a:ext uri="{FF2B5EF4-FFF2-40B4-BE49-F238E27FC236}">
                <a16:creationId xmlns:a16="http://schemas.microsoft.com/office/drawing/2014/main" id="{130A55C8-5466-5121-E257-EAECD0065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77" y="390910"/>
            <a:ext cx="803480" cy="8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21711" y="7136884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I haven’t booked my flight</a:t>
            </a:r>
            <a:r>
              <a:rPr lang="en-US" sz="3400">
                <a:latin typeface="SVN-Gilroy" panose="00000500000000000000" pitchFamily="50" charset="0"/>
              </a:rPr>
              <a:t>. 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a few of us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one I saw was pretty favorable.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98538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 that new book get a good review?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87459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Did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that new book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get a good review?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5. Cau 5">
            <a:hlinkClick r:id="" action="ppaction://media"/>
            <a:extLst>
              <a:ext uri="{FF2B5EF4-FFF2-40B4-BE49-F238E27FC236}">
                <a16:creationId xmlns:a16="http://schemas.microsoft.com/office/drawing/2014/main" id="{E23011E9-AC41-A75D-59D5-AAF1480FC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7032" y="229258"/>
            <a:ext cx="837970" cy="8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36219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6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308905" y="4640325"/>
            <a:ext cx="7835095" cy="84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</a:t>
            </a:r>
            <a:r>
              <a:rPr lang="en-US" sz="3400">
                <a:latin typeface="SVN-Gilroy" panose="00000500000000000000" pitchFamily="50" charset="0"/>
              </a:rPr>
              <a:t>.</a:t>
            </a:r>
            <a:r>
              <a:rPr lang="vi-VN" sz="3400">
                <a:latin typeface="SVN-Gilroy" panose="00000500000000000000" pitchFamily="50" charset="0"/>
              </a:rPr>
              <a:t> </a:t>
            </a:r>
            <a:r>
              <a:rPr lang="en-GB" sz="3400">
                <a:latin typeface="SVN-Gilroy" panose="00000500000000000000" pitchFamily="50" charset="0"/>
              </a:rPr>
              <a:t>No, could you repeat them?</a:t>
            </a:r>
            <a:r>
              <a:rPr lang="en-US" sz="3400">
                <a:latin typeface="SVN-Gilroy" panose="00000500000000000000" pitchFamily="50" charset="0"/>
              </a:rPr>
              <a:t> 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308905" y="595095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 is already clean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308905" y="7322939"/>
            <a:ext cx="73016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He is a good teacher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5648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Are these instructions clear?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101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rgbClr val="0037F4"/>
                </a:solidFill>
                <a:latin typeface="SVN-Gilroy" panose="00000500000000000000" pitchFamily="50" charset="0"/>
              </a:rPr>
              <a:t>Are </a:t>
            </a:r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these instructions </a:t>
            </a:r>
            <a:r>
              <a:rPr lang="en-US" sz="4400" b="1">
                <a:solidFill>
                  <a:srgbClr val="0037F4"/>
                </a:solidFill>
                <a:latin typeface="SVN-Gilroy" panose="00000500000000000000" pitchFamily="50" charset="0"/>
              </a:rPr>
              <a:t>clear?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6. Cau 6">
            <a:hlinkClick r:id="" action="ppaction://media"/>
            <a:extLst>
              <a:ext uri="{FF2B5EF4-FFF2-40B4-BE49-F238E27FC236}">
                <a16:creationId xmlns:a16="http://schemas.microsoft.com/office/drawing/2014/main" id="{9848E43A-A106-11AB-DE94-236BB0102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8519" y="382983"/>
            <a:ext cx="822521" cy="8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7609" y="7135998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4" y="4415272"/>
            <a:ext cx="85344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she lives far away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44546"/>
            <a:ext cx="7351867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sold it last year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39645" y="7330469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 think it is wonderful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like the theater that just opened?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like the theater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that just opened?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7. Cau 7">
            <a:hlinkClick r:id="" action="ppaction://media"/>
            <a:extLst>
              <a:ext uri="{FF2B5EF4-FFF2-40B4-BE49-F238E27FC236}">
                <a16:creationId xmlns:a16="http://schemas.microsoft.com/office/drawing/2014/main" id="{AF680B4C-E35C-8937-1BFB-3DB5F211F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3302" y="374680"/>
            <a:ext cx="792570" cy="7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7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2749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 </a:t>
            </a:r>
            <a:r>
              <a:rPr lang="en-GB" sz="3400">
                <a:latin typeface="SVN-Gilroy" panose="00000500000000000000" pitchFamily="50" charset="0"/>
              </a:rPr>
              <a:t>No, it is not a formal event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30839"/>
            <a:ext cx="7925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Excuse me, do you have the time?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57084" y="7132326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I’ll be at the hotel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04869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I wear a tie tonight?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7565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I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wear a tie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tonight?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8. Cau 8">
            <a:hlinkClick r:id="" action="ppaction://media"/>
            <a:extLst>
              <a:ext uri="{FF2B5EF4-FFF2-40B4-BE49-F238E27FC236}">
                <a16:creationId xmlns:a16="http://schemas.microsoft.com/office/drawing/2014/main" id="{3DA59CCD-5B47-F2E2-929C-160FD4F08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5804" y="447246"/>
            <a:ext cx="805668" cy="8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3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86985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9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2999" y="4451303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5"/>
            <a:ext cx="8530042" cy="92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How about another time?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It begins at 8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She started at a young age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9802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you tell me when the plays start?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8642" y="272613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you tell me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when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plays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start?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9. Cau 9">
            <a:hlinkClick r:id="" action="ppaction://media"/>
            <a:extLst>
              <a:ext uri="{FF2B5EF4-FFF2-40B4-BE49-F238E27FC236}">
                <a16:creationId xmlns:a16="http://schemas.microsoft.com/office/drawing/2014/main" id="{68019C61-EBEE-22C3-67FC-1016C38CD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1341" y="291908"/>
            <a:ext cx="823746" cy="8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3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10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696748" cy="87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The design is very nice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46951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she is not in today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79167" y="7195224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It is making contact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1226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I ask Ms. Okuda to sign this contract?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970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I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ask Ms. Okuda to sign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this contract?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10. Cau 10">
            <a:hlinkClick r:id="" action="ppaction://media"/>
            <a:extLst>
              <a:ext uri="{FF2B5EF4-FFF2-40B4-BE49-F238E27FC236}">
                <a16:creationId xmlns:a16="http://schemas.microsoft.com/office/drawing/2014/main" id="{920B208D-4C49-7300-BA6E-7DDE21A6B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9250" y="427227"/>
            <a:ext cx="789648" cy="7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0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EDEC0-84FE-49A1-5A00-29CC00BE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100BB646-E7AF-D1D2-17CB-3781EAB05C08}"/>
              </a:ext>
            </a:extLst>
          </p:cNvPr>
          <p:cNvSpPr/>
          <p:nvPr/>
        </p:nvSpPr>
        <p:spPr>
          <a:xfrm>
            <a:off x="827821" y="4532523"/>
            <a:ext cx="10291355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EFAA07-D40A-C171-9D52-69B4EFEBDC23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63F9CC-09BE-2A9B-4BE4-6E26293AC21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A7656D6-1E2C-5729-ECDB-7189A8F977C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5BA5509-3CFC-069D-9A77-4F772AC6F72A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192694D-DD8A-93C0-3E24-C0BB4580800B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4FDB82-DA7D-D4DE-1D52-FE6F2E5FF0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0AF6ACE-9762-FC65-87E9-D9CFB7A9BC0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96C9D61-EC85-B7D4-EEEF-21C684D79AB4}"/>
              </a:ext>
            </a:extLst>
          </p:cNvPr>
          <p:cNvSpPr/>
          <p:nvPr/>
        </p:nvSpPr>
        <p:spPr>
          <a:xfrm>
            <a:off x="827819" y="4550672"/>
            <a:ext cx="10291357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6CBD4160-868B-E0F3-F746-FC7C7A5B8FEF}"/>
              </a:ext>
            </a:extLst>
          </p:cNvPr>
          <p:cNvSpPr txBox="1">
            <a:spLocks/>
          </p:cNvSpPr>
          <p:nvPr/>
        </p:nvSpPr>
        <p:spPr>
          <a:xfrm>
            <a:off x="1136429" y="4667425"/>
            <a:ext cx="9830826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Yes, I am having trouble running this program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6BD78DC-7FBA-CD0E-3584-D47DC534A992}"/>
              </a:ext>
            </a:extLst>
          </p:cNvPr>
          <p:cNvSpPr txBox="1">
            <a:spLocks/>
          </p:cNvSpPr>
          <p:nvPr/>
        </p:nvSpPr>
        <p:spPr>
          <a:xfrm>
            <a:off x="1133738" y="6032445"/>
            <a:ext cx="7781662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Well, I usually take a commuter train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B9DC105-9C2F-877A-3D21-633FF5C2368F}"/>
              </a:ext>
            </a:extLst>
          </p:cNvPr>
          <p:cNvSpPr txBox="1">
            <a:spLocks/>
          </p:cNvSpPr>
          <p:nvPr/>
        </p:nvSpPr>
        <p:spPr>
          <a:xfrm>
            <a:off x="1172701" y="735986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one over there isn’t being used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76048A6-4B4F-C208-40C2-68D206245DA7}"/>
              </a:ext>
            </a:extLst>
          </p:cNvPr>
          <p:cNvSpPr/>
          <p:nvPr/>
        </p:nvSpPr>
        <p:spPr>
          <a:xfrm>
            <a:off x="827819" y="7192316"/>
            <a:ext cx="10291355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57FA903-E885-6F63-77F4-71DC0BB2F193}"/>
              </a:ext>
            </a:extLst>
          </p:cNvPr>
          <p:cNvSpPr/>
          <p:nvPr/>
        </p:nvSpPr>
        <p:spPr>
          <a:xfrm>
            <a:off x="827821" y="5907461"/>
            <a:ext cx="10291355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B13A12D-CE38-DC9E-44A0-9A6130C7372A}"/>
              </a:ext>
            </a:extLst>
          </p:cNvPr>
          <p:cNvSpPr/>
          <p:nvPr/>
        </p:nvSpPr>
        <p:spPr>
          <a:xfrm>
            <a:off x="950764" y="1999624"/>
            <a:ext cx="10673648" cy="21936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need help with this computer?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5760043-9038-5F2D-2624-F41FFF2E4D95}"/>
              </a:ext>
            </a:extLst>
          </p:cNvPr>
          <p:cNvSpPr/>
          <p:nvPr/>
        </p:nvSpPr>
        <p:spPr>
          <a:xfrm>
            <a:off x="1008529" y="2396727"/>
            <a:ext cx="1067364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need help with this computer?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1. Cau 11">
            <a:hlinkClick r:id="" action="ppaction://media"/>
            <a:extLst>
              <a:ext uri="{FF2B5EF4-FFF2-40B4-BE49-F238E27FC236}">
                <a16:creationId xmlns:a16="http://schemas.microsoft.com/office/drawing/2014/main" id="{C490D3DD-97A9-11B2-645F-D72B72A11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0271" y="458745"/>
            <a:ext cx="796569" cy="7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1028702" y="3736789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8" y="3736789"/>
            <a:ext cx="1980438" cy="1579376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2" y="6704354"/>
            <a:ext cx="1980438" cy="157937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8" y="6704354"/>
            <a:ext cx="1980438" cy="15793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70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9" y="3609970"/>
            <a:ext cx="6884669" cy="1763276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7"/>
            <a:ext cx="6884669" cy="1763276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9" y="6577537"/>
            <a:ext cx="6884669" cy="1763276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21293" y="180099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1232875" y="3875645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Freeform 28"/>
          <p:cNvSpPr/>
          <p:nvPr/>
        </p:nvSpPr>
        <p:spPr>
          <a:xfrm>
            <a:off x="14874531" y="3841941"/>
            <a:ext cx="1663335" cy="1337100"/>
          </a:xfrm>
          <a:custGeom>
            <a:avLst/>
            <a:gdLst/>
            <a:ahLst/>
            <a:cxnLst/>
            <a:rect l="l" t="t" r="r" b="b"/>
            <a:pathLst>
              <a:path w="2128871" h="1844135">
                <a:moveTo>
                  <a:pt x="0" y="0"/>
                </a:moveTo>
                <a:lnTo>
                  <a:pt x="2128871" y="0"/>
                </a:lnTo>
                <a:lnTo>
                  <a:pt x="2128871" y="1844135"/>
                </a:lnTo>
                <a:lnTo>
                  <a:pt x="0" y="184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9" name="Freeform 29"/>
          <p:cNvSpPr/>
          <p:nvPr/>
        </p:nvSpPr>
        <p:spPr>
          <a:xfrm>
            <a:off x="1219724" y="6833873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0" name="Freeform 30"/>
          <p:cNvSpPr/>
          <p:nvPr/>
        </p:nvSpPr>
        <p:spPr>
          <a:xfrm>
            <a:off x="14874531" y="6836669"/>
            <a:ext cx="1635522" cy="1314743"/>
          </a:xfrm>
          <a:custGeom>
            <a:avLst/>
            <a:gdLst/>
            <a:ahLst/>
            <a:cxnLst/>
            <a:rect l="l" t="t" r="r" b="b"/>
            <a:pathLst>
              <a:path w="2093274" h="1813299">
                <a:moveTo>
                  <a:pt x="0" y="0"/>
                </a:moveTo>
                <a:lnTo>
                  <a:pt x="2093274" y="0"/>
                </a:lnTo>
                <a:lnTo>
                  <a:pt x="2093274" y="1813299"/>
                </a:lnTo>
                <a:lnTo>
                  <a:pt x="0" y="1813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4239151" y="3933410"/>
            <a:ext cx="54312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DB5D0F-DF5F-3387-C049-49651A8DE9FD}"/>
              </a:ext>
            </a:extLst>
          </p:cNvPr>
          <p:cNvSpPr txBox="1"/>
          <p:nvPr/>
        </p:nvSpPr>
        <p:spPr>
          <a:xfrm>
            <a:off x="3585202" y="6900776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Lý thuyết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336F9-7B66-AF71-6A87-E97A55F2AC0A}"/>
              </a:ext>
            </a:extLst>
          </p:cNvPr>
          <p:cNvSpPr txBox="1"/>
          <p:nvPr/>
        </p:nvSpPr>
        <p:spPr>
          <a:xfrm>
            <a:off x="11131934" y="3887204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AE68A3-F4E4-39DC-D16C-DB8EB732DA85}"/>
              </a:ext>
            </a:extLst>
          </p:cNvPr>
          <p:cNvSpPr txBox="1"/>
          <p:nvPr/>
        </p:nvSpPr>
        <p:spPr>
          <a:xfrm>
            <a:off x="10360162" y="6916958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1627738" y="377497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71EB06-DDE1-2DEE-B235-0A6B4C7B1066}"/>
              </a:ext>
            </a:extLst>
          </p:cNvPr>
          <p:cNvSpPr txBox="1"/>
          <p:nvPr/>
        </p:nvSpPr>
        <p:spPr>
          <a:xfrm>
            <a:off x="1637455" y="671611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44CBAC-7497-135B-9724-F643CC91B039}"/>
              </a:ext>
            </a:extLst>
          </p:cNvPr>
          <p:cNvSpPr txBox="1"/>
          <p:nvPr/>
        </p:nvSpPr>
        <p:spPr>
          <a:xfrm>
            <a:off x="15300467" y="373678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FB1CEC-F5BC-5CB2-2DDB-3CEF5456B42A}"/>
              </a:ext>
            </a:extLst>
          </p:cNvPr>
          <p:cNvSpPr txBox="1"/>
          <p:nvPr/>
        </p:nvSpPr>
        <p:spPr>
          <a:xfrm>
            <a:off x="15234488" y="6716112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6" grpId="0"/>
      <p:bldP spid="57" grpId="0"/>
      <p:bldP spid="58" grpId="0"/>
      <p:bldP spid="59" grpId="0"/>
      <p:bldP spid="64" grpId="0"/>
      <p:bldP spid="65" grpId="0"/>
      <p:bldP spid="66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4776F-D734-EA20-9523-CF21A4604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C3A009E-2D15-8A4A-C0B0-2E3140D4226C}"/>
              </a:ext>
            </a:extLst>
          </p:cNvPr>
          <p:cNvSpPr/>
          <p:nvPr/>
        </p:nvSpPr>
        <p:spPr>
          <a:xfrm>
            <a:off x="1138644" y="7145564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5890AF-EA89-53EB-6B00-AEAB281473AD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50CB74-8489-AD08-A5AC-0EB66E2D7B66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D62AC90-53F8-8EFB-D8D8-B597806585C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3A481EE-995A-C988-0865-D0CBA5AE3A49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AC2C0F4-EF3D-8BA3-2204-8081548B8257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058C712-0265-C6E8-38AC-F59065F83C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43771E7-AA58-69B2-6372-9B507953099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FFBE58D1-8B50-7C53-1E0E-BE8874237025}"/>
              </a:ext>
            </a:extLst>
          </p:cNvPr>
          <p:cNvSpPr/>
          <p:nvPr/>
        </p:nvSpPr>
        <p:spPr>
          <a:xfrm>
            <a:off x="1142999" y="4451303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416CB33-15AE-9BA3-1703-CBCDB7E817F6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The delivery arrived yesterday.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D10D1A6B-7472-C160-CC80-044125181154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That was an excellent meal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5B2B666F-B4F9-156E-FE67-7D0FD3148E7F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I brought my lunch today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91041CE-E621-080A-660C-A9708295D865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42EEFE5-04EA-A61E-205D-5E2EF6FB4376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B117FD8-F574-FB87-AA6D-B6247FE6C14B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want to order lunch from the Mexican restaurant?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A229543-5BF1-F744-21A2-3605159FDD0F}"/>
              </a:ext>
            </a:extLst>
          </p:cNvPr>
          <p:cNvSpPr/>
          <p:nvPr/>
        </p:nvSpPr>
        <p:spPr>
          <a:xfrm>
            <a:off x="969814" y="272225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want to order lunch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from the Mexican restaurant?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2. Cau 12">
            <a:hlinkClick r:id="" action="ppaction://media"/>
            <a:extLst>
              <a:ext uri="{FF2B5EF4-FFF2-40B4-BE49-F238E27FC236}">
                <a16:creationId xmlns:a16="http://schemas.microsoft.com/office/drawing/2014/main" id="{BEE6E0B7-2DCF-D656-6BE5-CE27C0CE3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0955" y="359861"/>
            <a:ext cx="770124" cy="7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2E63-DA42-9040-D704-30B89F42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E35275D9-66EC-4C63-7E47-99F4CF5DC022}"/>
              </a:ext>
            </a:extLst>
          </p:cNvPr>
          <p:cNvSpPr/>
          <p:nvPr/>
        </p:nvSpPr>
        <p:spPr>
          <a:xfrm>
            <a:off x="1147609" y="5795655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C1962D2-35C8-BF45-8820-AF1813166A86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AE6929-B077-BCE6-2377-8FF5FA3E26CE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C800576-73B7-10D5-7BA6-3F6AA228FF5C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4CD20B2-639C-6285-D888-B0D1BEDE751F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0D0D125-8984-6E12-C0E1-D7DD5BD79B91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E977CD-16BB-E3D1-50C8-B64FDABA90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54473DC-226B-A092-DCAA-F18F99E42A35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7AE57813-0F98-7942-7733-B7F48E8EB70D}"/>
              </a:ext>
            </a:extLst>
          </p:cNvPr>
          <p:cNvSpPr/>
          <p:nvPr/>
        </p:nvSpPr>
        <p:spPr>
          <a:xfrm>
            <a:off x="1138644" y="4422154"/>
            <a:ext cx="85344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6EC1101-981E-48CB-B8C9-AEEF65B4A77A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If he is leading the project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D992D339-43A6-4938-18B6-C1C1A20D78CB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Sure, it’s in my briefcase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4428DB8-5A7B-8944-9051-E0ED69909245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5080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She has the latest machine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933240B-6C7B-959A-95CE-20D54853DE48}"/>
              </a:ext>
            </a:extLst>
          </p:cNvPr>
          <p:cNvSpPr/>
          <p:nvPr/>
        </p:nvSpPr>
        <p:spPr>
          <a:xfrm>
            <a:off x="1138644" y="7143271"/>
            <a:ext cx="8538756" cy="113597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AAC8674-E43F-1347-9D0C-461AAC67247C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D312044-2A91-155A-55F5-B9E49CB0D11E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there a manual for the new projector?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8AF0F8B-6C35-8DBF-3698-A733769C9E91}"/>
              </a:ext>
            </a:extLst>
          </p:cNvPr>
          <p:cNvSpPr/>
          <p:nvPr/>
        </p:nvSpPr>
        <p:spPr>
          <a:xfrm>
            <a:off x="969814" y="2707819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Is there a manual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for the new projector?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3. Cau 13">
            <a:hlinkClick r:id="" action="ppaction://media"/>
            <a:extLst>
              <a:ext uri="{FF2B5EF4-FFF2-40B4-BE49-F238E27FC236}">
                <a16:creationId xmlns:a16="http://schemas.microsoft.com/office/drawing/2014/main" id="{99C9236C-33C2-C853-4C6B-0C2CDC3A5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447246"/>
            <a:ext cx="825225" cy="8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857F-6EAC-F4D8-CF17-38C0A8BE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5442F10-4689-FBE9-0D71-52D5EF225FD5}"/>
              </a:ext>
            </a:extLst>
          </p:cNvPr>
          <p:cNvSpPr/>
          <p:nvPr/>
        </p:nvSpPr>
        <p:spPr>
          <a:xfrm>
            <a:off x="1138644" y="7134281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29C4ECA-C3FB-21D9-6921-E595FD9382BD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98E4C7-D9F9-B742-4D6E-547BED5FECF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F223A6-B461-1B9C-B2C0-59A1C2B3FC77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477A234-F411-8CDA-2FFB-2C11D1053063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2F92EC8-9D73-DCD1-FEA4-597E8CAE5D0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541B08-F0E5-85B5-BF66-1C744E16D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335A6D2-F360-A903-EEE7-0D9FA126BDCC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72C327BC-9742-253A-A385-30632091A941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F509491-E4C4-F1DB-BE0C-9E672068A0F2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Here is your change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E82EE0F-908D-A7A3-B26E-3933B45157A0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couldn’t make it yesterday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710044BC-5CC7-2F88-12AC-727943830AB7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think this is fine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A801F91C-9744-6D46-94D0-EE7076E0819C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9CC6561-FF24-2D85-484E-A5C9978B3DCC}"/>
              </a:ext>
            </a:extLst>
          </p:cNvPr>
          <p:cNvSpPr/>
          <p:nvPr/>
        </p:nvSpPr>
        <p:spPr>
          <a:xfrm>
            <a:off x="1106437" y="5797404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869AEB-DBC2-AF66-5DFD-32D38A9617CA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we need to make changes to the budget?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E3360A3-2DB7-D271-7FB2-19DC7C6F7E5C}"/>
              </a:ext>
            </a:extLst>
          </p:cNvPr>
          <p:cNvSpPr/>
          <p:nvPr/>
        </p:nvSpPr>
        <p:spPr>
          <a:xfrm>
            <a:off x="969814" y="270113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we need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make changes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 the budget?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4. Cau 14">
            <a:hlinkClick r:id="" action="ppaction://media"/>
            <a:extLst>
              <a:ext uri="{FF2B5EF4-FFF2-40B4-BE49-F238E27FC236}">
                <a16:creationId xmlns:a16="http://schemas.microsoft.com/office/drawing/2014/main" id="{113674DE-8576-5D20-B1AD-A1C1B18C3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7701" y="447246"/>
            <a:ext cx="842521" cy="8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868EB-3DA8-D289-41C0-18D5163C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9D13F6E-CA9F-B1CA-34CF-69C0FB9C9FAD}"/>
              </a:ext>
            </a:extLst>
          </p:cNvPr>
          <p:cNvSpPr/>
          <p:nvPr/>
        </p:nvSpPr>
        <p:spPr>
          <a:xfrm>
            <a:off x="1161056" y="5773038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519180E-3D44-CF5F-7477-7A99A2879CD1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DED389-448A-71F5-3B37-2BAC12708A7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B76DC4-691F-69EF-3233-6BF652854A27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17C73E9-7151-D972-AC42-F44DD2CD0460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BAC1C4B-A003-B112-B232-3851EA2840E6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C55C14-7F9B-C9C6-6528-F28ECA82D8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6F4E1FC-3624-226D-33FE-F054ED6784B4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75B6C83F-5E94-B9F9-C45B-589F825DC9BA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34FB4433-BA39-61A3-701D-511DB9B5433E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A more efficient assembly line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0F2BD034-7673-6472-C905-1D168F8E543E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the manufacturer will do that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5EFC524-071D-F302-4A32-A1FF8046ECC1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7460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7000 dollars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F9A733E-F7A2-99A0-CE16-432E05171FD4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FA6C99D5-2140-4D93-ABAB-F7C14223230E}"/>
              </a:ext>
            </a:extLst>
          </p:cNvPr>
          <p:cNvSpPr/>
          <p:nvPr/>
        </p:nvSpPr>
        <p:spPr>
          <a:xfrm>
            <a:off x="1138644" y="5798538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491624E-A4B2-2B62-468C-4D90F145FF26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 you going to install the equipment yourself?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E9D3302-5470-689C-BC1B-191AD53422B0}"/>
              </a:ext>
            </a:extLst>
          </p:cNvPr>
          <p:cNvSpPr/>
          <p:nvPr/>
        </p:nvSpPr>
        <p:spPr>
          <a:xfrm>
            <a:off x="969814" y="2702274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 you going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install the equipment yourself?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5. Cau 15">
            <a:hlinkClick r:id="" action="ppaction://media"/>
            <a:extLst>
              <a:ext uri="{FF2B5EF4-FFF2-40B4-BE49-F238E27FC236}">
                <a16:creationId xmlns:a16="http://schemas.microsoft.com/office/drawing/2014/main" id="{B3A226E4-DF62-1E28-ACCA-A92A579CF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1714" y="429907"/>
            <a:ext cx="827394" cy="82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A9609-C8FC-07B2-393D-B9388D2C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E162003C-A5C4-EA54-8FB0-60CC8C71C8E3}"/>
              </a:ext>
            </a:extLst>
          </p:cNvPr>
          <p:cNvSpPr/>
          <p:nvPr/>
        </p:nvSpPr>
        <p:spPr>
          <a:xfrm>
            <a:off x="1138644" y="5823298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FDCA403-4B35-00B2-90F9-04C9375E10F8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C04951-BE84-CA23-2A81-564695644E66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B51F9B8-84A1-CDD0-3A2D-F7C3BC14E89C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AC98EB8-C011-5AA3-ABBD-EA1E9F06AC0B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8856E71-040C-25BD-794C-39A180A17D01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1D9E975-2D01-185A-89DA-39FBD756BB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41A4921-0784-0750-0786-269828C1434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6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4B3A43B-A169-8D7E-6A82-1DAF7C9A1A64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2E5BA65-C729-2E58-B254-17AF06B7FEC3}"/>
              </a:ext>
            </a:extLst>
          </p:cNvPr>
          <p:cNvSpPr txBox="1">
            <a:spLocks/>
          </p:cNvSpPr>
          <p:nvPr/>
        </p:nvSpPr>
        <p:spPr>
          <a:xfrm>
            <a:off x="1308905" y="4640325"/>
            <a:ext cx="7835095" cy="84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</a:t>
            </a:r>
            <a:r>
              <a:rPr lang="en-US" sz="3400">
                <a:latin typeface="SVN-Gilroy" panose="00000500000000000000" pitchFamily="50" charset="0"/>
              </a:rPr>
              <a:t>.</a:t>
            </a:r>
            <a:r>
              <a:rPr lang="vi-VN" sz="3400">
                <a:latin typeface="SVN-Gilroy" panose="00000500000000000000" pitchFamily="50" charset="0"/>
              </a:rPr>
              <a:t> </a:t>
            </a:r>
            <a:r>
              <a:rPr lang="en-GB" sz="3400">
                <a:latin typeface="SVN-Gilroy" panose="00000500000000000000" pitchFamily="50" charset="0"/>
              </a:rPr>
              <a:t>We called a technician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25D1D2D-E2F3-F2E0-C0F5-BBA1096B279F}"/>
              </a:ext>
            </a:extLst>
          </p:cNvPr>
          <p:cNvSpPr txBox="1">
            <a:spLocks/>
          </p:cNvSpPr>
          <p:nvPr/>
        </p:nvSpPr>
        <p:spPr>
          <a:xfrm>
            <a:off x="1308905" y="595095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recommend a laptop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67DBB75-1B95-A978-42DA-3A376FDD515A}"/>
              </a:ext>
            </a:extLst>
          </p:cNvPr>
          <p:cNvSpPr txBox="1">
            <a:spLocks/>
          </p:cNvSpPr>
          <p:nvPr/>
        </p:nvSpPr>
        <p:spPr>
          <a:xfrm>
            <a:off x="1308905" y="7322939"/>
            <a:ext cx="73016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 2 – year warranty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9E79E682-BD07-907D-E8A5-3010CEB373A1}"/>
              </a:ext>
            </a:extLst>
          </p:cNvPr>
          <p:cNvSpPr/>
          <p:nvPr/>
        </p:nvSpPr>
        <p:spPr>
          <a:xfrm>
            <a:off x="1138644" y="715648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29E0129-A5AF-BC1C-515A-B079A5D9A81B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07EEE23-B751-7A7B-091A-295BD17B6CAA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you tell me which computer I should buy?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53E5F5E-F1D0-CC1B-1315-D0A58A31BA3E}"/>
              </a:ext>
            </a:extLst>
          </p:cNvPr>
          <p:cNvSpPr/>
          <p:nvPr/>
        </p:nvSpPr>
        <p:spPr>
          <a:xfrm>
            <a:off x="969814" y="271235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 you tell me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which computer I should buy?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6. Cau 16">
            <a:hlinkClick r:id="" action="ppaction://media"/>
            <a:extLst>
              <a:ext uri="{FF2B5EF4-FFF2-40B4-BE49-F238E27FC236}">
                <a16:creationId xmlns:a16="http://schemas.microsoft.com/office/drawing/2014/main" id="{4B89D2FB-59B8-F69B-E090-ACA85359B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91844"/>
            <a:ext cx="804010" cy="8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2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CDA2-8572-F0BC-8A13-68473874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9E9CC1D1-8D2D-9C0C-1B30-4F2AB799D2E2}"/>
              </a:ext>
            </a:extLst>
          </p:cNvPr>
          <p:cNvSpPr/>
          <p:nvPr/>
        </p:nvSpPr>
        <p:spPr>
          <a:xfrm>
            <a:off x="1147609" y="7135998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5F4C2D-2775-F317-C6AA-D90BFBE06FC5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9C06867-E172-9800-C1A2-8A89EB326CD0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477207-C4E2-EAEB-DB79-F29D6F1F219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17E0A92-5700-C87B-5425-F619F7835DAD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DDB3387-FCB0-F418-0A3F-ABF1C2BE5D5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C1F315-4030-750B-5B36-31BDE1C5F4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4A405C9-0076-8F40-A234-F0C1A3DFDFD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3B2F4C6-A198-6D2F-043B-E6E1461C4DEE}"/>
              </a:ext>
            </a:extLst>
          </p:cNvPr>
          <p:cNvSpPr/>
          <p:nvPr/>
        </p:nvSpPr>
        <p:spPr>
          <a:xfrm>
            <a:off x="1138644" y="4415272"/>
            <a:ext cx="85344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4D44B63D-6F74-5CFD-8CF2-AB02E33457D9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The Garden Theater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316F8DD-4719-44FD-C02D-C8B285B12DD7}"/>
              </a:ext>
            </a:extLst>
          </p:cNvPr>
          <p:cNvSpPr txBox="1">
            <a:spLocks/>
          </p:cNvSpPr>
          <p:nvPr/>
        </p:nvSpPr>
        <p:spPr>
          <a:xfrm>
            <a:off x="1447252" y="5944546"/>
            <a:ext cx="7351867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Front row seats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D861AC3-3360-D2F4-E51C-1E9AF134BCCE}"/>
              </a:ext>
            </a:extLst>
          </p:cNvPr>
          <p:cNvSpPr txBox="1">
            <a:spLocks/>
          </p:cNvSpPr>
          <p:nvPr/>
        </p:nvSpPr>
        <p:spPr>
          <a:xfrm>
            <a:off x="1439645" y="7330469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I am afraid I have other plans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D25870A7-F89F-C216-8008-474C4D4274F8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FFE9AF2D-9B3C-E612-2795-88D84216D165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AA60305-BD83-69DE-EFBD-CCC9EB80D00E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Can’t we see the movie tonight?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48813C-13CE-932F-88CD-8F37757D869F}"/>
              </a:ext>
            </a:extLst>
          </p:cNvPr>
          <p:cNvSpPr/>
          <p:nvPr/>
        </p:nvSpPr>
        <p:spPr>
          <a:xfrm>
            <a:off x="969814" y="267278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Can’t we see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movie tonight?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7. Cau 17">
            <a:hlinkClick r:id="" action="ppaction://media"/>
            <a:extLst>
              <a:ext uri="{FF2B5EF4-FFF2-40B4-BE49-F238E27FC236}">
                <a16:creationId xmlns:a16="http://schemas.microsoft.com/office/drawing/2014/main" id="{A7B058DB-D4AF-FC8E-D868-7FF63BE6D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221" y="447246"/>
            <a:ext cx="799843" cy="7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6B77-0B83-58E1-AE85-5AA5440F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B5255B9-A3F2-5D1A-CEF1-6DC0C1EF7CF5}"/>
              </a:ext>
            </a:extLst>
          </p:cNvPr>
          <p:cNvSpPr/>
          <p:nvPr/>
        </p:nvSpPr>
        <p:spPr>
          <a:xfrm>
            <a:off x="1138644" y="452749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5858D04-04F9-D3F4-87B3-27384BE06936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BB3A91-E443-AE09-4924-E08855C0E62F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77D348C-D8AB-02D6-94F5-41D7B798B1C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C5DAFA9-2AA2-70A6-7F70-5562C1E429E7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30E5CE8-6CA8-BA54-3BCF-14161F5326C9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614CF9-97C5-D468-4D90-A0F221B421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4B65DE3-C42A-CF2C-1D98-BB2DE1E6ED00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27877F8B-B767-9F65-0280-F0AC2E83AA8E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9A2D5718-A9F9-A39C-F7D9-6171DB8606EA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Yes, he should be here by now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31DC6FD-2A9D-ECD6-C2ED-480E1A9D49DD}"/>
              </a:ext>
            </a:extLst>
          </p:cNvPr>
          <p:cNvSpPr txBox="1">
            <a:spLocks/>
          </p:cNvSpPr>
          <p:nvPr/>
        </p:nvSpPr>
        <p:spPr>
          <a:xfrm>
            <a:off x="1447252" y="5930839"/>
            <a:ext cx="7925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it is a bit small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8FE7CC63-0368-EEF1-BE0A-31670C63B7A5}"/>
              </a:ext>
            </a:extLst>
          </p:cNvPr>
          <p:cNvSpPr txBox="1">
            <a:spLocks/>
          </p:cNvSpPr>
          <p:nvPr/>
        </p:nvSpPr>
        <p:spPr>
          <a:xfrm>
            <a:off x="1457084" y="7132326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Late yesterday afternoon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09C8D30-EA9B-A8EA-A8E3-826A6A9E24DC}"/>
              </a:ext>
            </a:extLst>
          </p:cNvPr>
          <p:cNvSpPr/>
          <p:nvPr/>
        </p:nvSpPr>
        <p:spPr>
          <a:xfrm>
            <a:off x="1138644" y="7004869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916A73B-BD71-B422-685B-F7AC0A9079FB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8FA7FC-67E9-C242-C4FF-73843D253CC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Isn’t Mr. William a little late?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C13BD20-36F4-DC5B-05BF-81BBA11D7508}"/>
              </a:ext>
            </a:extLst>
          </p:cNvPr>
          <p:cNvSpPr/>
          <p:nvPr/>
        </p:nvSpPr>
        <p:spPr>
          <a:xfrm>
            <a:off x="969814" y="268988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Isn’t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 Mr. William a little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late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8. Cau 18">
            <a:hlinkClick r:id="" action="ppaction://media"/>
            <a:extLst>
              <a:ext uri="{FF2B5EF4-FFF2-40B4-BE49-F238E27FC236}">
                <a16:creationId xmlns:a16="http://schemas.microsoft.com/office/drawing/2014/main" id="{44E3DAF5-D040-9455-5C0D-8CA2A2731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0219" y="458224"/>
            <a:ext cx="824475" cy="8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0CD36-3628-13BE-12F2-571D35F2B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76A9A7E-69A4-638C-163C-0D213157981C}"/>
              </a:ext>
            </a:extLst>
          </p:cNvPr>
          <p:cNvSpPr/>
          <p:nvPr/>
        </p:nvSpPr>
        <p:spPr>
          <a:xfrm>
            <a:off x="1138644" y="4460209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E3E0154-98E6-1876-CE8A-5A89F00E2333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2F41A66-B3CD-F1B3-731E-FE7B59BA6EC3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396E24-7CB2-C1E4-8A48-0A6860D53DC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FD38B83-FD39-DA4E-63AC-9FD9FD20F1A2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93AF1F6-87A6-A93B-D2D1-0911AA95C423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46EB43-055D-074A-2FC4-55497342DF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BC38BF4-6994-3E2C-9654-FE1F311DFDF0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9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EED93D5-0264-3701-F89E-37A7D2B2F381}"/>
              </a:ext>
            </a:extLst>
          </p:cNvPr>
          <p:cNvSpPr/>
          <p:nvPr/>
        </p:nvSpPr>
        <p:spPr>
          <a:xfrm>
            <a:off x="1142999" y="4451303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719D380-6D22-3DA3-7AE9-17F97A253443}"/>
              </a:ext>
            </a:extLst>
          </p:cNvPr>
          <p:cNvSpPr txBox="1">
            <a:spLocks/>
          </p:cNvSpPr>
          <p:nvPr/>
        </p:nvSpPr>
        <p:spPr>
          <a:xfrm>
            <a:off x="1447252" y="4643605"/>
            <a:ext cx="8530042" cy="92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I don’t think so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39F86C64-756C-9A77-33D6-C1633F2E30C7}"/>
              </a:ext>
            </a:extLst>
          </p:cNvPr>
          <p:cNvSpPr txBox="1">
            <a:spLocks/>
          </p:cNvSpPr>
          <p:nvPr/>
        </p:nvSpPr>
        <p:spPr>
          <a:xfrm>
            <a:off x="1447252" y="6000381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 have read it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4F8590B-89CD-F0A4-445B-3B0803D8A857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We already booked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684580B1-406F-F386-C546-B204F92B5E92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6F1A4E6-A6B7-F87A-56C1-25843A1AA015}"/>
              </a:ext>
            </a:extLst>
          </p:cNvPr>
          <p:cNvSpPr/>
          <p:nvPr/>
        </p:nvSpPr>
        <p:spPr>
          <a:xfrm>
            <a:off x="1138644" y="579802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E967D2A-D044-833B-3E9C-442CA86BE6BE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Don’t you want to bring a book to read?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BAFFDF6-F4D9-89EE-005D-84A672E69A3D}"/>
              </a:ext>
            </a:extLst>
          </p:cNvPr>
          <p:cNvSpPr/>
          <p:nvPr/>
        </p:nvSpPr>
        <p:spPr>
          <a:xfrm>
            <a:off x="983261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Don’t you want to bring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 book to read?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9. Cau 19">
            <a:hlinkClick r:id="" action="ppaction://media"/>
            <a:extLst>
              <a:ext uri="{FF2B5EF4-FFF2-40B4-BE49-F238E27FC236}">
                <a16:creationId xmlns:a16="http://schemas.microsoft.com/office/drawing/2014/main" id="{E2781199-2FF7-7039-6B3C-9B67E90C5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1542" y="447246"/>
            <a:ext cx="814840" cy="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E0FE-412F-3F15-6DBD-0ACE7BDB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493C850-0F95-E77E-9EA7-2E655448BAD0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FA65F11-5C28-E9CB-9AFF-AF2670826895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20C324-E484-4DFD-7EC5-803DFC71FC41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B956E6F-92B3-B348-6CED-2A3259E1447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C43D60C-8F65-BE4C-12EB-D2ADA3FE976A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8917794-11E3-E1CD-B731-05E7E312BAFC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C1C912-492F-25DB-4A10-D45FD3E86C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ECE802-6917-70AB-3AB1-0A74B8AF7775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0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8A29D44-367A-6811-2C94-78E93395462E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E44A4049-3392-7455-D86B-E4655D17E9E0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696748" cy="871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I made the introductions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7C8A8AE6-1A0F-76A9-9886-6EEA786A72CA}"/>
              </a:ext>
            </a:extLst>
          </p:cNvPr>
          <p:cNvSpPr txBox="1">
            <a:spLocks/>
          </p:cNvSpPr>
          <p:nvPr/>
        </p:nvSpPr>
        <p:spPr>
          <a:xfrm>
            <a:off x="1447252" y="5946951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he is busy all morning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6136376-1699-97D7-364E-DF34291C4B6E}"/>
              </a:ext>
            </a:extLst>
          </p:cNvPr>
          <p:cNvSpPr txBox="1">
            <a:spLocks/>
          </p:cNvSpPr>
          <p:nvPr/>
        </p:nvSpPr>
        <p:spPr>
          <a:xfrm>
            <a:off x="1479167" y="7195224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The upstairs meeting area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6B4710E-2EEB-8CE3-8D0D-5C1D1B91A9D7}"/>
              </a:ext>
            </a:extLst>
          </p:cNvPr>
          <p:cNvSpPr/>
          <p:nvPr/>
        </p:nvSpPr>
        <p:spPr>
          <a:xfrm>
            <a:off x="1138644" y="701226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9619402-35F5-CE9F-594E-E746E9F71010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307542F-558A-2C35-96BC-DDA511B61C96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Can’t Mr. Lee meet with us before noon?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516712D-C88C-9CED-C0F6-B1FA01F71BD3}"/>
              </a:ext>
            </a:extLst>
          </p:cNvPr>
          <p:cNvSpPr/>
          <p:nvPr/>
        </p:nvSpPr>
        <p:spPr>
          <a:xfrm>
            <a:off x="969814" y="270970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Can’t Mr. Lee meet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with us before noon?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0. Cau 20">
            <a:hlinkClick r:id="" action="ppaction://media"/>
            <a:extLst>
              <a:ext uri="{FF2B5EF4-FFF2-40B4-BE49-F238E27FC236}">
                <a16:creationId xmlns:a16="http://schemas.microsoft.com/office/drawing/2014/main" id="{85B4B730-FFDC-A456-659D-46EB85FCC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2172" y="478716"/>
            <a:ext cx="782661" cy="7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80D7-5211-DF7C-70AA-5F6D4D21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23444393-D294-4856-D913-EB4B51CDF625}"/>
              </a:ext>
            </a:extLst>
          </p:cNvPr>
          <p:cNvSpPr/>
          <p:nvPr/>
        </p:nvSpPr>
        <p:spPr>
          <a:xfrm>
            <a:off x="1138644" y="7157650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B3E38B-45EE-6049-BA4B-A1C4705F2479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7959D78-0BC2-5AE3-E2BB-8CB82051C4F5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F42E7F3-3EB6-65CE-B365-4D320EA34FB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9549E0E-611A-C0F8-3D57-56D8CCD0E77D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E17F287-B0D4-D197-72F5-C4AEEA608FDA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2F4AC5-4C9B-B294-9C30-10585C310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853188C-6B4C-1002-A645-320953F8424A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DC208238-7F21-EEDF-F7B9-B921669EA13A}"/>
              </a:ext>
            </a:extLst>
          </p:cNvPr>
          <p:cNvSpPr/>
          <p:nvPr/>
        </p:nvSpPr>
        <p:spPr>
          <a:xfrm>
            <a:off x="1138643" y="4526853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6318FEE-2F86-FD96-DF36-DEA6360B6723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They enjoyed the trip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35226FAE-9A7F-7265-F32F-FB7980FF5DEF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75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You are very welcome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71E1EBC3-33AD-BC14-E030-30E28201D1DC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they are looking forward to it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9782618C-4EEF-25A7-27A4-9D586E7D1532}"/>
              </a:ext>
            </a:extLst>
          </p:cNvPr>
          <p:cNvSpPr/>
          <p:nvPr/>
        </p:nvSpPr>
        <p:spPr>
          <a:xfrm>
            <a:off x="1138643" y="716849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AD093E3-EC99-E2E0-D833-FDE32116D420}"/>
              </a:ext>
            </a:extLst>
          </p:cNvPr>
          <p:cNvSpPr/>
          <p:nvPr/>
        </p:nvSpPr>
        <p:spPr>
          <a:xfrm>
            <a:off x="1138644" y="588364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7A29FA6-FEC2-8990-9AD7-66AB87DAE0D4}"/>
              </a:ext>
            </a:extLst>
          </p:cNvPr>
          <p:cNvSpPr/>
          <p:nvPr/>
        </p:nvSpPr>
        <p:spPr>
          <a:xfrm>
            <a:off x="950764" y="1999624"/>
            <a:ext cx="10673648" cy="21936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Aren’t your colleagues going to join us for lunch?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C19CE4F-9449-5E0F-C94B-DA85A85CD5F8}"/>
              </a:ext>
            </a:extLst>
          </p:cNvPr>
          <p:cNvSpPr/>
          <p:nvPr/>
        </p:nvSpPr>
        <p:spPr>
          <a:xfrm>
            <a:off x="990600" y="2390976"/>
            <a:ext cx="1034154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Aren’t your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colleagues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 going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join us for lunch?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1. Cau 21">
            <a:hlinkClick r:id="" action="ppaction://media"/>
            <a:extLst>
              <a:ext uri="{FF2B5EF4-FFF2-40B4-BE49-F238E27FC236}">
                <a16:creationId xmlns:a16="http://schemas.microsoft.com/office/drawing/2014/main" id="{A694D3D7-7E0B-68BF-A43C-0AD51EBEB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8232" y="324775"/>
            <a:ext cx="790541" cy="7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4185-C9DA-9D1A-3B10-C16DE928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5151DF1-16F0-C138-42E0-822349F94ED5}"/>
              </a:ext>
            </a:extLst>
          </p:cNvPr>
          <p:cNvSpPr/>
          <p:nvPr/>
        </p:nvSpPr>
        <p:spPr>
          <a:xfrm>
            <a:off x="1138644" y="5767231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04ADC4F-B6AD-35FD-E4C5-4404D91C3AE7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791B9E5-F47A-6412-DC63-8C5C3BBE6E3D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26E844-AA50-FE31-D579-6C1CDA52851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647E08A-566A-3E31-BD3B-611801AC3603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49E707A-5CD2-9E23-C98E-AFCD1691734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41B35E-46A0-0D73-A5C9-52D79D7B69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66A36EB-2EA7-7C20-28EA-8129176383D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4DC7D22-2268-8569-5BF2-AF12C234A749}"/>
              </a:ext>
            </a:extLst>
          </p:cNvPr>
          <p:cNvSpPr/>
          <p:nvPr/>
        </p:nvSpPr>
        <p:spPr>
          <a:xfrm>
            <a:off x="1142999" y="4451303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18F1D86-57A0-B7AA-9E80-602D52EC0DA7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It was a lovely gift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25B9CF3B-8ED6-27DC-C829-E257772366D0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Unfortunately, I arrived too late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80D7BB8-E115-389E-6755-EFBA8101EF56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Try sitting somewhere else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F8AA11B-FF0C-FD3D-6086-F69D116666EF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B73020A-BB98-116B-F56E-7DD03D4279AA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758E8A-75A4-2643-63E4-3F9850C0B807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Didn’t you see Tony Flynn’s Presentation?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89B7111-DAA4-A305-3CBE-CEF0A8BA0845}"/>
              </a:ext>
            </a:extLst>
          </p:cNvPr>
          <p:cNvSpPr/>
          <p:nvPr/>
        </p:nvSpPr>
        <p:spPr>
          <a:xfrm>
            <a:off x="950764" y="270510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Didn’t you see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Tony Flynn’s Presentation?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2. Cau 22">
            <a:hlinkClick r:id="" action="ppaction://media"/>
            <a:extLst>
              <a:ext uri="{FF2B5EF4-FFF2-40B4-BE49-F238E27FC236}">
                <a16:creationId xmlns:a16="http://schemas.microsoft.com/office/drawing/2014/main" id="{342EA25D-70E5-0168-C768-8091EE5F8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3900" y="411729"/>
            <a:ext cx="770124" cy="7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6165-1DF4-A566-346D-8779007D5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C627939B-79B0-8141-DF09-F94C5D78520A}"/>
              </a:ext>
            </a:extLst>
          </p:cNvPr>
          <p:cNvSpPr/>
          <p:nvPr/>
        </p:nvSpPr>
        <p:spPr>
          <a:xfrm>
            <a:off x="1147609" y="4448018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F7E336-BD97-3DEF-4BC0-8380527A777F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368C68-768F-3906-98C1-B18C8243E9CC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44FA71-F69F-15DA-776E-801332FE511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B0E86CC-65CB-3654-92A5-34B529F82CCC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58B1A-268B-6F3E-D383-396B10933748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AEE4AC-6A3F-C4A7-79CB-9F83B937E0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704C6C9-16D2-4057-8E91-2BF7E85C99B2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7C0992D5-753D-0BBD-9492-DDC631C8782F}"/>
              </a:ext>
            </a:extLst>
          </p:cNvPr>
          <p:cNvSpPr/>
          <p:nvPr/>
        </p:nvSpPr>
        <p:spPr>
          <a:xfrm>
            <a:off x="1138644" y="4422154"/>
            <a:ext cx="85344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8B95334-8514-B469-E114-4E0204637C30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As far as I know he is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652BA0F-1682-E37A-BEEF-30A98C8123E4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He needs both parts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A642689D-2B6A-7AFE-FBCE-B6D450CD7421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café he went to last time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15F824C-2449-1774-6B38-DED9C1BD877A}"/>
              </a:ext>
            </a:extLst>
          </p:cNvPr>
          <p:cNvSpPr/>
          <p:nvPr/>
        </p:nvSpPr>
        <p:spPr>
          <a:xfrm>
            <a:off x="1138644" y="7143271"/>
            <a:ext cx="8538756" cy="113597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49B1ABC-CC3D-246C-74E8-CBB582333954}"/>
              </a:ext>
            </a:extLst>
          </p:cNvPr>
          <p:cNvSpPr/>
          <p:nvPr/>
        </p:nvSpPr>
        <p:spPr>
          <a:xfrm>
            <a:off x="1138644" y="5767231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65E2268-D375-0E36-38EE-F97D20595AD9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Isn’t Karl planning to come to the party?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3021632-EB63-DF05-3F5F-F0791F0417CA}"/>
              </a:ext>
            </a:extLst>
          </p:cNvPr>
          <p:cNvSpPr/>
          <p:nvPr/>
        </p:nvSpPr>
        <p:spPr>
          <a:xfrm>
            <a:off x="969814" y="269658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Isn’t Karl planning to come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 the party?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3. Cau 23">
            <a:hlinkClick r:id="" action="ppaction://media"/>
            <a:extLst>
              <a:ext uri="{FF2B5EF4-FFF2-40B4-BE49-F238E27FC236}">
                <a16:creationId xmlns:a16="http://schemas.microsoft.com/office/drawing/2014/main" id="{212CA441-2AA0-540D-BB04-0922BC0D2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999" y="465010"/>
            <a:ext cx="792289" cy="7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11CB-A324-801A-57B8-72E9B093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0F0C8FF3-D621-D206-D14C-07C429529F3B}"/>
              </a:ext>
            </a:extLst>
          </p:cNvPr>
          <p:cNvSpPr/>
          <p:nvPr/>
        </p:nvSpPr>
        <p:spPr>
          <a:xfrm>
            <a:off x="1138644" y="7134281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07F338C-F100-A8A4-09F2-0076D6C22767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CDE59B4-8A2C-BD8B-171A-0CBE52A4C6AB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A17E20-DC1E-45B9-963E-83689F2F8967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93FE0C5-BA1B-1B85-DBAF-E1420B2823BA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82F4D53-90E3-72EF-EB28-F59DCA2F084D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B4CF92-956D-D4B3-7C8F-A9FBE3A43B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832B375-AE42-603C-A367-025EAF4114A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04F6602-6224-8F00-C756-2CF21C937D75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691E9853-6C87-97D0-4733-CB21C024EC08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you should turn left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B87C592B-4C92-60D1-7DD2-BA8C47C985C7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remember that writer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F64A4EF-19BF-F3E9-01A2-BF6E7FAB97CE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did, but I could use your help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A2A4361-D61C-B643-D084-743EC6906A7E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73D2296-86F0-5B77-ABDA-CBD162E84702}"/>
              </a:ext>
            </a:extLst>
          </p:cNvPr>
          <p:cNvSpPr/>
          <p:nvPr/>
        </p:nvSpPr>
        <p:spPr>
          <a:xfrm>
            <a:off x="1106437" y="5797404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58D77C-0607-E304-349E-BF2FE3A8BA18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Didn’t you want to write the project summary?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8AF8B35-4497-9DD9-8906-31C4306EAB83}"/>
              </a:ext>
            </a:extLst>
          </p:cNvPr>
          <p:cNvSpPr/>
          <p:nvPr/>
        </p:nvSpPr>
        <p:spPr>
          <a:xfrm>
            <a:off x="978779" y="271011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Didn’t you want to write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project summary?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4. Cau 24 ">
            <a:hlinkClick r:id="" action="ppaction://media"/>
            <a:extLst>
              <a:ext uri="{FF2B5EF4-FFF2-40B4-BE49-F238E27FC236}">
                <a16:creationId xmlns:a16="http://schemas.microsoft.com/office/drawing/2014/main" id="{50CE000B-D9F8-103B-CB7D-839FEA0AA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9925" y="447246"/>
            <a:ext cx="810054" cy="8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51635-4725-51E2-9E15-19DC2D022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49DD8B2D-4E75-4548-ADDB-C6E79BBD9D51}"/>
              </a:ext>
            </a:extLst>
          </p:cNvPr>
          <p:cNvSpPr/>
          <p:nvPr/>
        </p:nvSpPr>
        <p:spPr>
          <a:xfrm>
            <a:off x="1147609" y="4446307"/>
            <a:ext cx="8534399" cy="113038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CE6A42E-4C33-F851-5745-E08643669153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821922-BB12-3DAD-7301-7C3272C3B4D6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2662E08-8BDC-4E6B-B0BA-F5638E171ABC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90D92C4-1F15-5110-F7AE-995737A59C33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FC8A720-A1E2-9872-DBEE-70107791D032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B81BD8-0282-082F-670B-BA1494AC5B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E255FFD-00A1-EC8D-C9B3-AE4B8790CCB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FBD520F-02AD-702D-8AF6-873B9C06EC5C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E9B0210B-B9C9-6524-13BD-613D57E56D99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8001548" cy="80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>
                <a:latin typeface="SVN-Gilroy" panose="00000500000000000000" pitchFamily="50" charset="0"/>
              </a:rPr>
              <a:t>A. </a:t>
            </a:r>
            <a:r>
              <a:rPr lang="en-GB" sz="3400">
                <a:latin typeface="SVN-Gilroy" panose="00000500000000000000" pitchFamily="50" charset="0"/>
              </a:rPr>
              <a:t>No, I was with the client</a:t>
            </a:r>
            <a:endParaRPr lang="en-US" sz="3400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250DC47-01B1-FC0A-B52E-92EB5779811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didn’t meet him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AAEF5D81-1E77-FC7F-CB88-9D6D0BD68A6B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340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Room 501</a:t>
            </a:r>
            <a:endParaRPr lang="en-US" sz="34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2FB4B7D-A40C-1C06-B4F4-6F0263A5AA39}"/>
              </a:ext>
            </a:extLst>
          </p:cNvPr>
          <p:cNvSpPr/>
          <p:nvPr/>
        </p:nvSpPr>
        <p:spPr>
          <a:xfrm>
            <a:off x="1138644" y="7143271"/>
            <a:ext cx="8535600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2679DF9-B58A-876E-F3EB-0510187CA10E}"/>
              </a:ext>
            </a:extLst>
          </p:cNvPr>
          <p:cNvSpPr/>
          <p:nvPr/>
        </p:nvSpPr>
        <p:spPr>
          <a:xfrm>
            <a:off x="1138644" y="5798538"/>
            <a:ext cx="8534399" cy="113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144150F-6CF4-129B-BF5D-A8422D1AF83E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Weren’t you at the meeting this morning?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BB6329-E9C1-2019-3F37-ADA0575FA1A8}"/>
              </a:ext>
            </a:extLst>
          </p:cNvPr>
          <p:cNvSpPr/>
          <p:nvPr/>
        </p:nvSpPr>
        <p:spPr>
          <a:xfrm>
            <a:off x="969814" y="270510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Weren’t you at the meeting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this morning?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5. Cau 25">
            <a:hlinkClick r:id="" action="ppaction://media"/>
            <a:extLst>
              <a:ext uri="{FF2B5EF4-FFF2-40B4-BE49-F238E27FC236}">
                <a16:creationId xmlns:a16="http://schemas.microsoft.com/office/drawing/2014/main" id="{25E1BF8E-7016-0CC1-C87D-93429AD88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5913" y="580568"/>
            <a:ext cx="730351" cy="7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14080332" y="4274347"/>
            <a:ext cx="1362075" cy="1376363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924050" y="6007896"/>
            <a:ext cx="1362075" cy="1378743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8288960" y="490154"/>
            <a:ext cx="5241252" cy="346776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6134601" y="7567491"/>
            <a:ext cx="3009399" cy="1994967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2688432" y="1209675"/>
            <a:ext cx="12372975" cy="81915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10296527" y="6815140"/>
            <a:ext cx="3243263" cy="214788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4487113" y="4466610"/>
            <a:ext cx="9603851" cy="2436018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12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2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7598570" y="1209677"/>
            <a:ext cx="781050" cy="778670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572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14099382" y="6641309"/>
            <a:ext cx="561975" cy="56435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572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5623172" y="715012"/>
            <a:ext cx="1979589" cy="781154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654846" y="7581900"/>
            <a:ext cx="445293" cy="19812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572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4342885" y="2776835"/>
            <a:ext cx="3933872" cy="2607026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3960021" y="1931195"/>
            <a:ext cx="3933825" cy="2607468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11248400" y="6122769"/>
            <a:ext cx="2850788" cy="1889253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828572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3117081" y="-1768629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563819" y="-8284389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273929" y="285695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51127" y="2647687"/>
            <a:ext cx="6480920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19687" y="2647687"/>
            <a:ext cx="3972839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I’m not sure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19687" y="4038981"/>
            <a:ext cx="5824544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 was free yesterday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72050" y="4019228"/>
            <a:ext cx="64809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978034" y="1090336"/>
            <a:ext cx="12881417" cy="1388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Is Ms. Romano coming to the reception tonight 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978034" y="1128431"/>
            <a:ext cx="13256546" cy="1306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Is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Ms. Romano coming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to the reception tonight?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66521" y="5524500"/>
            <a:ext cx="9969500" cy="3769815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hiểu dựa vào trợ V, S và V đi kèm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cụm từ diễn tả không chắc, không rõ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941830-A74A-4CDC-AA70-E530AD55B100}"/>
              </a:ext>
            </a:extLst>
          </p:cNvPr>
          <p:cNvGrpSpPr/>
          <p:nvPr/>
        </p:nvGrpSpPr>
        <p:grpSpPr>
          <a:xfrm>
            <a:off x="1149925" y="2628171"/>
            <a:ext cx="6480920" cy="848499"/>
            <a:chOff x="2648064" y="2285409"/>
            <a:chExt cx="4320613" cy="565666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2648064" y="2301568"/>
              <a:ext cx="4320613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2864191" y="2285409"/>
              <a:ext cx="2545361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latin typeface="SVN-Gilroy Medium" pitchFamily="2" charset="77"/>
                </a:rPr>
                <a:t>A. I’m not sure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3117081" y="-1768629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563819" y="-8284389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180768" y="272466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58963" y="2553631"/>
            <a:ext cx="7018067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27523" y="2553631"/>
            <a:ext cx="5608226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I cancelled my trip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27523" y="3944925"/>
            <a:ext cx="6352946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Sorry, I don’t have any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79885" y="3925172"/>
            <a:ext cx="6997145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978034" y="1090336"/>
            <a:ext cx="12881417" cy="1388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Don’t you have to catch a train soon ? 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978034" y="1129581"/>
            <a:ext cx="13256546" cy="1306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Don’t you have to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catch a train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soon 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46034" y="5295900"/>
            <a:ext cx="9969500" cy="4052713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42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marL="685800" indent="-685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latin typeface="SVN-Gilroy" pitchFamily="2" charset="77"/>
              </a:rPr>
              <a:t>Trong </a:t>
            </a:r>
            <a:r>
              <a:rPr lang="en-US" sz="4200" dirty="0" err="1">
                <a:latin typeface="SVN-Gilroy" pitchFamily="2" charset="77"/>
              </a:rPr>
              <a:t>câu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hỏi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dirty="0" err="1">
                <a:latin typeface="SVN-Gilroy" pitchFamily="2" charset="77"/>
              </a:rPr>
              <a:t>Dựa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vào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cụm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động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từ</a:t>
            </a:r>
            <a:r>
              <a:rPr lang="en-US" sz="4200" dirty="0">
                <a:latin typeface="SVN-Gilroy" pitchFamily="2" charset="77"/>
              </a:rPr>
              <a:t> “</a:t>
            </a:r>
            <a:r>
              <a:rPr lang="en-US" sz="4200" u="sng" dirty="0">
                <a:latin typeface="SVN-Gilroy" pitchFamily="2" charset="77"/>
              </a:rPr>
              <a:t>catch a train”</a:t>
            </a:r>
            <a:endParaRPr lang="en-VN" sz="4200" dirty="0">
              <a:latin typeface="SVN-Gilroy" pitchFamily="2" charset="77"/>
            </a:endParaRPr>
          </a:p>
          <a:p>
            <a:pPr marL="685800" indent="-685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latin typeface="SVN-Gilroy" pitchFamily="2" charset="77"/>
              </a:rPr>
              <a:t>Trong </a:t>
            </a:r>
            <a:r>
              <a:rPr lang="en-US" sz="4200" dirty="0" err="1">
                <a:latin typeface="SVN-Gilroy" pitchFamily="2" charset="77"/>
              </a:rPr>
              <a:t>đáp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án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dirty="0" err="1">
                <a:latin typeface="SVN-Gilroy" pitchFamily="2" charset="77"/>
              </a:rPr>
              <a:t>Trả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lời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giao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tiếp</a:t>
            </a:r>
            <a:r>
              <a:rPr lang="en-US" sz="4200" dirty="0">
                <a:latin typeface="SVN-Gilroy" pitchFamily="2" charset="77"/>
              </a:rPr>
              <a:t>: </a:t>
            </a:r>
            <a:r>
              <a:rPr lang="en-US" sz="4200" dirty="0" err="1">
                <a:latin typeface="SVN-Gilroy" pitchFamily="2" charset="77"/>
              </a:rPr>
              <a:t>sự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kiện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đã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bị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hủy</a:t>
            </a:r>
            <a:r>
              <a:rPr lang="en-US" sz="4200" dirty="0">
                <a:latin typeface="SVN-Gilroy" pitchFamily="2" charset="77"/>
              </a:rPr>
              <a:t>, </a:t>
            </a:r>
            <a:r>
              <a:rPr lang="en-US" sz="4200" dirty="0" err="1">
                <a:latin typeface="SVN-Gilroy" pitchFamily="2" charset="77"/>
              </a:rPr>
              <a:t>không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diễn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ra</a:t>
            </a:r>
            <a:r>
              <a:rPr lang="en-US" sz="4200" dirty="0">
                <a:latin typeface="SVN-Gilroy" pitchFamily="2" charset="77"/>
              </a:rPr>
              <a:t> </a:t>
            </a:r>
            <a:r>
              <a:rPr lang="en-US" sz="4200" dirty="0" err="1">
                <a:latin typeface="SVN-Gilroy" pitchFamily="2" charset="77"/>
              </a:rPr>
              <a:t>nữa</a:t>
            </a:r>
            <a:r>
              <a:rPr lang="en-US" sz="4200" dirty="0">
                <a:latin typeface="SVN-Gilroy" pitchFamily="2" charset="77"/>
              </a:rPr>
              <a:t>.</a:t>
            </a:r>
            <a:r>
              <a:rPr lang="en-VN" sz="4200" dirty="0">
                <a:latin typeface="SVN-Gilroy" pitchFamily="2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941830-A74A-4CDC-AA70-E530AD55B100}"/>
              </a:ext>
            </a:extLst>
          </p:cNvPr>
          <p:cNvGrpSpPr/>
          <p:nvPr/>
        </p:nvGrpSpPr>
        <p:grpSpPr>
          <a:xfrm>
            <a:off x="1166681" y="2541510"/>
            <a:ext cx="7023549" cy="848499"/>
            <a:chOff x="2648064" y="2285409"/>
            <a:chExt cx="3469688" cy="565666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2648064" y="2301568"/>
              <a:ext cx="3469688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2864191" y="2285409"/>
              <a:ext cx="3002474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latin typeface="SVN-Gilroy Medium" pitchFamily="2" charset="77"/>
                </a:rPr>
                <a:t>A. I cancelled my trip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9742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3117081" y="-1768629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563819" y="-8284389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180768" y="272466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060381" y="2535295"/>
            <a:ext cx="8009358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941830-A74A-4CDC-AA70-E530AD55B100}"/>
              </a:ext>
            </a:extLst>
          </p:cNvPr>
          <p:cNvGrpSpPr/>
          <p:nvPr/>
        </p:nvGrpSpPr>
        <p:grpSpPr>
          <a:xfrm>
            <a:off x="1097213" y="3882597"/>
            <a:ext cx="8420846" cy="848499"/>
            <a:chOff x="2648064" y="2285409"/>
            <a:chExt cx="3647946" cy="565666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2648064" y="2301568"/>
              <a:ext cx="3469688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7900"/>
                </a:solidFill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2864191" y="2285409"/>
              <a:ext cx="3431819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solidFill>
                    <a:srgbClr val="FF7900"/>
                  </a:solidFill>
                  <a:latin typeface="SVN-Gilroy Medium" pitchFamily="2" charset="77"/>
                </a:rPr>
                <a:t>B. No, mine’s brown</a:t>
              </a:r>
            </a:p>
          </p:txBody>
        </p:sp>
      </p:grp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28942" y="2535295"/>
            <a:ext cx="7018067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dirty="0">
                <a:latin typeface="SVN-Gilroy" pitchFamily="2" charset="77"/>
              </a:rPr>
              <a:t>Because it’s cold outside</a:t>
            </a:r>
            <a:endParaRPr lang="en-US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28942" y="3926589"/>
            <a:ext cx="6352946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No, mine’s brown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081303" y="3906836"/>
            <a:ext cx="8009358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015767" y="761744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Michael, is this your coat 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015767" y="803118"/>
            <a:ext cx="13256546" cy="1306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Michael,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is this your coat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271947" y="5354692"/>
            <a:ext cx="11428519" cy="3582263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0" dirty="0">
                <a:latin typeface="SVN-Gilroy" pitchFamily="2" charset="77"/>
              </a:rPr>
              <a:t>Trong </a:t>
            </a:r>
            <a:r>
              <a:rPr lang="en-US" sz="3900" dirty="0" err="1">
                <a:latin typeface="SVN-Gilroy" pitchFamily="2" charset="77"/>
              </a:rPr>
              <a:t>câu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hỏi</a:t>
            </a:r>
            <a:r>
              <a:rPr lang="en-US" sz="3900" dirty="0">
                <a:latin typeface="SVN-Gilroy" pitchFamily="2" charset="77"/>
              </a:rPr>
              <a:t>: </a:t>
            </a:r>
            <a:r>
              <a:rPr lang="en-US" sz="3900" dirty="0" err="1">
                <a:latin typeface="SVN-Gilroy" pitchFamily="2" charset="77"/>
              </a:rPr>
              <a:t>dựa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vào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cụm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danh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“your coat”</a:t>
            </a:r>
            <a:endParaRPr lang="en-VN" sz="3900" dirty="0">
              <a:latin typeface="SVN-Gilroy" pitchFamily="2" charset="7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0" dirty="0">
                <a:latin typeface="SVN-Gilroy" pitchFamily="2" charset="77"/>
              </a:rPr>
              <a:t>- Trong </a:t>
            </a:r>
            <a:r>
              <a:rPr lang="en-US" sz="3900" dirty="0" err="1">
                <a:latin typeface="SVN-Gilroy" pitchFamily="2" charset="77"/>
              </a:rPr>
              <a:t>đáp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án</a:t>
            </a:r>
            <a:r>
              <a:rPr lang="en-US" sz="3900" dirty="0">
                <a:latin typeface="SVN-Gilroy" pitchFamily="2" charset="77"/>
              </a:rPr>
              <a:t>: </a:t>
            </a:r>
            <a:r>
              <a:rPr lang="en-US" sz="3900" dirty="0" err="1">
                <a:latin typeface="SVN-Gilroy" pitchFamily="2" charset="77"/>
              </a:rPr>
              <a:t>Dùng</a:t>
            </a:r>
            <a:r>
              <a:rPr lang="en-US" sz="3900" dirty="0">
                <a:latin typeface="SVN-Gilroy" pitchFamily="2" charset="77"/>
              </a:rPr>
              <a:t> “Yes/No” + </a:t>
            </a:r>
            <a:r>
              <a:rPr lang="en-US" sz="3900" dirty="0" err="1">
                <a:latin typeface="SVN-Gilroy" pitchFamily="2" charset="77"/>
              </a:rPr>
              <a:t>vế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xác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thực</a:t>
            </a:r>
            <a:r>
              <a:rPr lang="en-VN" sz="3900" dirty="0">
                <a:latin typeface="SVN-Gilroy" pitchFamily="2" charset="77"/>
              </a:rPr>
              <a:t> </a:t>
            </a:r>
            <a:endParaRPr lang="en-VN" sz="3900" dirty="0">
              <a:solidFill>
                <a:srgbClr val="0037F4"/>
              </a:solidFill>
              <a:latin typeface="SVN-Gilro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370368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9276B-26B3-4A0B-5CF6-F1D2C3BC5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E79822-88E9-F65E-BF2E-8302E82860BF}"/>
              </a:ext>
            </a:extLst>
          </p:cNvPr>
          <p:cNvGrpSpPr/>
          <p:nvPr/>
        </p:nvGrpSpPr>
        <p:grpSpPr>
          <a:xfrm rot="1818284">
            <a:off x="13117081" y="-1768629"/>
            <a:ext cx="3542093" cy="15881952"/>
            <a:chOff x="0" y="0"/>
            <a:chExt cx="1041002" cy="42218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5270E9-7C29-5BDE-7E93-B2B62307BC74}"/>
                </a:ext>
              </a:extLst>
            </p:cNvPr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950382A-620B-C2D3-F056-27914491EA47}"/>
                </a:ext>
              </a:extLst>
            </p:cNvPr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21F810-45A7-1B8F-1963-75CFC3C4D5CB}"/>
              </a:ext>
            </a:extLst>
          </p:cNvPr>
          <p:cNvGrpSpPr/>
          <p:nvPr/>
        </p:nvGrpSpPr>
        <p:grpSpPr>
          <a:xfrm rot="1818284">
            <a:off x="19563819" y="-8284389"/>
            <a:ext cx="274712" cy="11053763"/>
            <a:chOff x="0" y="0"/>
            <a:chExt cx="72352" cy="2911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8EEF94B-6581-4CA7-F0EA-DDD159D9312A}"/>
                </a:ext>
              </a:extLst>
            </p:cNvPr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BFCC7DC-739B-6796-2499-AE50804FB6DC}"/>
                </a:ext>
              </a:extLst>
            </p:cNvPr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CF1D30B-95B4-D349-9ADB-33C645F6F165}"/>
              </a:ext>
            </a:extLst>
          </p:cNvPr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2F1B669-9A87-E1B7-699C-D85DFCD0ED27}"/>
                </a:ext>
              </a:extLst>
            </p:cNvPr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6F95FF4-ABB9-89DF-E43F-71A022138C5E}"/>
                </a:ext>
              </a:extLst>
            </p:cNvPr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17F039D5-3430-5D63-7A9F-FB741A8CF937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12EE173F-437C-2E31-6E98-453669E9B69A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67AD5F7-FE3F-07D0-2BA8-481C287E73BD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2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2A2410F5-F1C6-73B9-C189-0F293D1B2059}"/>
              </a:ext>
            </a:extLst>
          </p:cNvPr>
          <p:cNvGrpSpPr/>
          <p:nvPr/>
        </p:nvGrpSpPr>
        <p:grpSpPr>
          <a:xfrm>
            <a:off x="180768" y="272466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A59CB29-88F5-1BE8-2819-7730A25D01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17C73157-C550-E17A-B282-2771CE7DE9FC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  <a:endParaRPr lang="en-US" sz="3999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A7B714E-2A1B-E0AB-AEF2-A1DEDE3F146D}"/>
              </a:ext>
            </a:extLst>
          </p:cNvPr>
          <p:cNvSpPr/>
          <p:nvPr/>
        </p:nvSpPr>
        <p:spPr>
          <a:xfrm>
            <a:off x="1060381" y="2535295"/>
            <a:ext cx="9226620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9DA1D-4CB5-CF94-2717-A99855CE83DE}"/>
              </a:ext>
            </a:extLst>
          </p:cNvPr>
          <p:cNvGrpSpPr/>
          <p:nvPr/>
        </p:nvGrpSpPr>
        <p:grpSpPr>
          <a:xfrm>
            <a:off x="1081303" y="2486712"/>
            <a:ext cx="9723187" cy="848499"/>
            <a:chOff x="2648064" y="2285409"/>
            <a:chExt cx="3647946" cy="565666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6AC2DF-C825-E860-0A50-17243E3F0ACC}"/>
                </a:ext>
              </a:extLst>
            </p:cNvPr>
            <p:cNvSpPr/>
            <p:nvPr/>
          </p:nvSpPr>
          <p:spPr>
            <a:xfrm>
              <a:off x="2648064" y="2301568"/>
              <a:ext cx="3469688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F7900"/>
                </a:solidFill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92BF1D97-F2CF-F418-B612-D9E37D0E672B}"/>
                </a:ext>
              </a:extLst>
            </p:cNvPr>
            <p:cNvSpPr txBox="1">
              <a:spLocks/>
            </p:cNvSpPr>
            <p:nvPr/>
          </p:nvSpPr>
          <p:spPr>
            <a:xfrm>
              <a:off x="2864191" y="2285409"/>
              <a:ext cx="3431819" cy="45561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4200" dirty="0">
                  <a:solidFill>
                    <a:srgbClr val="FF7900"/>
                  </a:solidFill>
                  <a:latin typeface="SVN-Gilroy Medium" pitchFamily="2" charset="77"/>
                </a:rPr>
                <a:t>B. No, mine’s brown</a:t>
              </a:r>
            </a:p>
          </p:txBody>
        </p:sp>
      </p:grp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E9C6D56A-553C-FF3D-D5F6-C41DCC793A4C}"/>
              </a:ext>
            </a:extLst>
          </p:cNvPr>
          <p:cNvSpPr txBox="1">
            <a:spLocks/>
          </p:cNvSpPr>
          <p:nvPr/>
        </p:nvSpPr>
        <p:spPr>
          <a:xfrm>
            <a:off x="1428942" y="2535295"/>
            <a:ext cx="8858058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4200">
                <a:latin typeface="SVN-Gilroy" panose="00000500000000000000" pitchFamily="50" charset="0"/>
              </a:rPr>
              <a:t>A. Yes, we also have it in medium </a:t>
            </a:r>
            <a:endParaRPr lang="en-GB" sz="4200" dirty="0">
              <a:latin typeface="SVN-Gilroy" panose="00000500000000000000" pitchFamily="50" charset="0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6BAA826D-209F-2196-8E3F-0D8F14BD98BC}"/>
              </a:ext>
            </a:extLst>
          </p:cNvPr>
          <p:cNvSpPr txBox="1">
            <a:spLocks/>
          </p:cNvSpPr>
          <p:nvPr/>
        </p:nvSpPr>
        <p:spPr>
          <a:xfrm>
            <a:off x="1428942" y="3926589"/>
            <a:ext cx="6352946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GB" sz="4200">
                <a:latin typeface="SVN-Gilroy" pitchFamily="2" charset="77"/>
              </a:rPr>
              <a:t>B. Sure, she can go</a:t>
            </a:r>
            <a:endParaRPr lang="en-GB" sz="4200" dirty="0">
              <a:latin typeface="SVN-Gilroy" pitchFamily="2" charset="77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8B85F976-8236-E70E-BB32-ED1AA11F6A75}"/>
              </a:ext>
            </a:extLst>
          </p:cNvPr>
          <p:cNvSpPr/>
          <p:nvPr/>
        </p:nvSpPr>
        <p:spPr>
          <a:xfrm>
            <a:off x="1097210" y="3906836"/>
            <a:ext cx="9248059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F34E7C67-3ED0-7821-F5D3-82AB65660C48}"/>
              </a:ext>
            </a:extLst>
          </p:cNvPr>
          <p:cNvSpPr/>
          <p:nvPr/>
        </p:nvSpPr>
        <p:spPr>
          <a:xfrm>
            <a:off x="1015767" y="761744"/>
            <a:ext cx="1288141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4200" b="1">
                <a:solidFill>
                  <a:schemeClr val="tx1"/>
                </a:solidFill>
                <a:latin typeface="SVN-Gilroy" pitchFamily="2" charset="77"/>
              </a:rPr>
              <a:t>Do you have this shirt in a different size?</a:t>
            </a:r>
            <a:endParaRPr lang="en-GB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7C0D3CC1-1C6F-D15E-AC4F-742FC9286F4F}"/>
              </a:ext>
            </a:extLst>
          </p:cNvPr>
          <p:cNvSpPr/>
          <p:nvPr/>
        </p:nvSpPr>
        <p:spPr>
          <a:xfrm>
            <a:off x="1015767" y="798083"/>
            <a:ext cx="13256546" cy="1306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4200" b="1">
                <a:solidFill>
                  <a:schemeClr val="tx1"/>
                </a:solidFill>
                <a:latin typeface="SVN-Gilroy" pitchFamily="2" charset="77"/>
              </a:rPr>
              <a:t>Do you have </a:t>
            </a:r>
            <a:r>
              <a:rPr lang="en-GB" sz="4200" b="1">
                <a:solidFill>
                  <a:srgbClr val="0037F4"/>
                </a:solidFill>
                <a:latin typeface="SVN-Gilroy" pitchFamily="2" charset="77"/>
              </a:rPr>
              <a:t>this shirt </a:t>
            </a:r>
            <a:r>
              <a:rPr lang="en-GB" sz="4200" b="1">
                <a:solidFill>
                  <a:schemeClr val="tx1"/>
                </a:solidFill>
                <a:latin typeface="SVN-Gilroy" pitchFamily="2" charset="77"/>
              </a:rPr>
              <a:t>in a </a:t>
            </a:r>
            <a:r>
              <a:rPr lang="en-GB" sz="4200" b="1">
                <a:solidFill>
                  <a:srgbClr val="0037F4"/>
                </a:solidFill>
                <a:latin typeface="SVN-Gilroy" pitchFamily="2" charset="77"/>
              </a:rPr>
              <a:t>different size</a:t>
            </a:r>
            <a:r>
              <a:rPr lang="en-GB" sz="4200" b="1">
                <a:solidFill>
                  <a:schemeClr val="tx1"/>
                </a:solidFill>
                <a:latin typeface="SVN-Gilroy" pitchFamily="2" charset="77"/>
              </a:rPr>
              <a:t>?</a:t>
            </a:r>
            <a:endParaRPr lang="en-GB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ECCD0-3585-3E32-EBE3-3F328A1DCDA8}"/>
              </a:ext>
            </a:extLst>
          </p:cNvPr>
          <p:cNvSpPr txBox="1"/>
          <p:nvPr/>
        </p:nvSpPr>
        <p:spPr>
          <a:xfrm>
            <a:off x="609600" y="5363338"/>
            <a:ext cx="10505743" cy="3582263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0">
                <a:latin typeface="SVN-Gilroy" pitchFamily="2" charset="77"/>
              </a:rPr>
              <a:t>Trong câu hỏi: dựa vào cụm danh từ “different size”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900">
                <a:latin typeface="SVN-Gilroy" pitchFamily="2" charset="77"/>
              </a:rPr>
              <a:t>Trong đáp án: Dùng “Yes” + vế xác thực</a:t>
            </a:r>
            <a:endParaRPr lang="en-US" sz="3900" dirty="0">
              <a:latin typeface="SVN-Gilro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785233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1689</Words>
  <Application>Microsoft Office PowerPoint</Application>
  <PresentationFormat>Custom</PresentationFormat>
  <Paragraphs>269</Paragraphs>
  <Slides>44</Slides>
  <Notes>6</Notes>
  <HiddenSlides>0</HiddenSlides>
  <MMClips>27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SVN-Gilroy Medium</vt:lpstr>
      <vt:lpstr>Segoe UI</vt:lpstr>
      <vt:lpstr>Calibri</vt:lpstr>
      <vt:lpstr>SVN-Gilroy Heavy</vt:lpstr>
      <vt:lpstr>SVN-Gilroy</vt:lpstr>
      <vt:lpstr>SVN-Gilroy XBold</vt:lpstr>
      <vt:lpstr>Segoe UI Black</vt:lpstr>
      <vt:lpstr>SVN-Gilroy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TUYỀN_MẪU SLIDE BÀI GIẢNG</dc:title>
  <dc:creator>ADMIN</dc:creator>
  <cp:lastModifiedBy>vu linh</cp:lastModifiedBy>
  <cp:revision>24</cp:revision>
  <dcterms:created xsi:type="dcterms:W3CDTF">2006-08-16T00:00:00Z</dcterms:created>
  <dcterms:modified xsi:type="dcterms:W3CDTF">2025-03-25T04:28:35Z</dcterms:modified>
  <dc:identifier>DAGH5IQWkgo</dc:identifier>
</cp:coreProperties>
</file>